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71" r:id="rId2"/>
    <p:sldId id="288" r:id="rId3"/>
    <p:sldId id="323" r:id="rId4"/>
    <p:sldId id="324" r:id="rId5"/>
    <p:sldId id="325" r:id="rId6"/>
    <p:sldId id="326" r:id="rId7"/>
    <p:sldId id="327" r:id="rId8"/>
    <p:sldId id="328" r:id="rId9"/>
    <p:sldId id="329" r:id="rId10"/>
    <p:sldId id="330" r:id="rId11"/>
    <p:sldId id="331" r:id="rId12"/>
    <p:sldId id="332" r:id="rId13"/>
    <p:sldId id="333" r:id="rId14"/>
    <p:sldId id="334" r:id="rId15"/>
    <p:sldId id="278" r:id="rId16"/>
  </p:sldIdLst>
  <p:sldSz cx="12192000" cy="6858000"/>
  <p:notesSz cx="6858000" cy="9144000"/>
  <p:embeddedFontLst>
    <p:embeddedFont>
      <p:font typeface="D2Coding" panose="020B0600000101010101" charset="-127"/>
      <p:regular r:id="rId18"/>
      <p:bold r:id="rId19"/>
    </p:embeddedFont>
    <p:embeddedFont>
      <p:font typeface="나눔스퀘어 네오 Regular" panose="020B0600000101010101" charset="-127"/>
      <p:regular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258A"/>
    <a:srgbClr val="ECDBF5"/>
    <a:srgbClr val="5E217D"/>
    <a:srgbClr val="004098"/>
    <a:srgbClr val="0089A9"/>
    <a:srgbClr val="CBE7F2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51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CB4F6AC8-FFF4-4699-96A4-0DD4A72686D3}" type="datetimeFigureOut">
              <a:rPr lang="ko-KR" altLang="en-US" smtClean="0"/>
              <a:pPr/>
              <a:t>2024-05-29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0D045498-4E38-4CA4-927E-F113D92A053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8931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35D64D6-4749-53D1-FDBC-87B9B79C9662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C8F59400-3B56-E5BB-448A-614A50DAD8EC}"/>
              </a:ext>
            </a:extLst>
          </p:cNvPr>
          <p:cNvSpPr txBox="1">
            <a:spLocks/>
          </p:cNvSpPr>
          <p:nvPr userDrawn="1"/>
        </p:nvSpPr>
        <p:spPr>
          <a:xfrm>
            <a:off x="7044337" y="6342129"/>
            <a:ext cx="4461307" cy="3186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+mn-ea"/>
                <a:ea typeface="+mn-ea"/>
              </a:rPr>
              <a:t>AI &amp; Bigdata Lab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0602C9D-8A8B-0A8F-9778-E2C82BEAA5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181" y="539488"/>
            <a:ext cx="3803616" cy="334388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9A0F118-2290-E397-3742-2314652770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41" y="1251511"/>
            <a:ext cx="477458" cy="79928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5" name="슬라이드 번호 개체 틀 8">
            <a:extLst>
              <a:ext uri="{FF2B5EF4-FFF2-40B4-BE49-F238E27FC236}">
                <a16:creationId xmlns:a16="http://schemas.microsoft.com/office/drawing/2014/main" id="{EFE706AD-34AE-F720-793A-C1D283638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08276" y="6492875"/>
            <a:ext cx="2743200" cy="365125"/>
          </a:xfrm>
        </p:spPr>
        <p:txBody>
          <a:bodyPr/>
          <a:lstStyle>
            <a:lvl1pPr algn="l">
              <a:defRPr sz="1600">
                <a:solidFill>
                  <a:srgbClr val="69258A"/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567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21C66B1-ABFD-96F2-C988-AB03CF84D8A4}"/>
              </a:ext>
            </a:extLst>
          </p:cNvPr>
          <p:cNvSpPr/>
          <p:nvPr userDrawn="1"/>
        </p:nvSpPr>
        <p:spPr>
          <a:xfrm>
            <a:off x="0" y="0"/>
            <a:ext cx="12192000" cy="787585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E5056A-8997-E84E-ED8B-568DDC4D111B}"/>
              </a:ext>
            </a:extLst>
          </p:cNvPr>
          <p:cNvSpPr/>
          <p:nvPr userDrawn="1"/>
        </p:nvSpPr>
        <p:spPr>
          <a:xfrm>
            <a:off x="0" y="6492875"/>
            <a:ext cx="12192000" cy="365368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슬라이드 번호 개체 틀 8">
            <a:extLst>
              <a:ext uri="{FF2B5EF4-FFF2-40B4-BE49-F238E27FC236}">
                <a16:creationId xmlns:a16="http://schemas.microsoft.com/office/drawing/2014/main" id="{D4FCE129-2F32-A55F-3836-7A95272D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3217" y="6492875"/>
            <a:ext cx="2743200" cy="365125"/>
          </a:xfrm>
        </p:spPr>
        <p:txBody>
          <a:bodyPr/>
          <a:lstStyle>
            <a:lvl1pPr>
              <a:defRPr sz="1600">
                <a:solidFill>
                  <a:srgbClr val="69258A"/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15</a:t>
            </a:r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3649D7A-0C73-9112-16D9-077A65F357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389097" y="45334"/>
            <a:ext cx="534156" cy="89419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9A20952F-5811-52FB-3529-A452DFA973D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357" y="-7336"/>
            <a:ext cx="794921" cy="79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01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F432DD-2BD5-42A6-8B1F-94044215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F3646C-00B2-4F72-9F03-28A39E8D9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46F5C-03D3-40EA-B743-BF0939B19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66C7A-B55A-4A25-A9FE-4C3D254D1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F5D5C-1738-4696-8769-E2A1903D6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FB9D8-AD8A-433C-85A4-344A7D4590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39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0E33F-9EBD-DCF2-23C9-FF72C5A3C393}"/>
              </a:ext>
            </a:extLst>
          </p:cNvPr>
          <p:cNvSpPr txBox="1">
            <a:spLocks/>
          </p:cNvSpPr>
          <p:nvPr/>
        </p:nvSpPr>
        <p:spPr>
          <a:xfrm>
            <a:off x="729555" y="368432"/>
            <a:ext cx="2622406" cy="68957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+mj-ea"/>
              </a:rPr>
              <a:t>CHAPTER</a:t>
            </a:r>
            <a:endParaRPr lang="ko-KR" altLang="en-US" sz="2800" dirty="0">
              <a:latin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3FFBDF-2AA4-4027-E6EA-8F6E5FEEF2B8}"/>
              </a:ext>
            </a:extLst>
          </p:cNvPr>
          <p:cNvSpPr txBox="1"/>
          <p:nvPr/>
        </p:nvSpPr>
        <p:spPr>
          <a:xfrm>
            <a:off x="1462064" y="1127148"/>
            <a:ext cx="12153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5E217D"/>
                </a:solidFill>
                <a:latin typeface="+mj-ea"/>
                <a:ea typeface="+mj-ea"/>
                <a:cs typeface="Leelawadee UI" panose="020B0502040204020203" pitchFamily="34" charset="-34"/>
              </a:rPr>
              <a:t>04</a:t>
            </a:r>
            <a:endParaRPr lang="ko-KR" altLang="en-US" sz="5400" dirty="0">
              <a:solidFill>
                <a:srgbClr val="5E217D"/>
              </a:solidFill>
              <a:latin typeface="+mj-ea"/>
              <a:ea typeface="+mj-ea"/>
              <a:cs typeface="Leelawadee UI" panose="020B0502040204020203" pitchFamily="34" charset="-34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56A2FFC8-10C5-DEAD-351F-C8BD9F52A809}"/>
              </a:ext>
            </a:extLst>
          </p:cNvPr>
          <p:cNvSpPr txBox="1">
            <a:spLocks/>
          </p:cNvSpPr>
          <p:nvPr/>
        </p:nvSpPr>
        <p:spPr>
          <a:xfrm>
            <a:off x="7975005" y="4328762"/>
            <a:ext cx="2599972" cy="4364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>
                <a:latin typeface="+mn-ea"/>
                <a:ea typeface="+mn-ea"/>
              </a:rPr>
              <a:t>24. 05. 24. FRI.</a:t>
            </a:r>
            <a:endParaRPr lang="ko-KR" altLang="en-US" sz="2000" dirty="0">
              <a:latin typeface="+mn-ea"/>
              <a:ea typeface="+mn-ea"/>
            </a:endParaRP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61E3F945-BC3D-DC4F-8B09-F5B2495ADDD7}"/>
              </a:ext>
            </a:extLst>
          </p:cNvPr>
          <p:cNvSpPr txBox="1">
            <a:spLocks/>
          </p:cNvSpPr>
          <p:nvPr/>
        </p:nvSpPr>
        <p:spPr>
          <a:xfrm>
            <a:off x="2403372" y="1460502"/>
            <a:ext cx="3209852" cy="50962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latin typeface="+mj-ea"/>
                <a:ea typeface="+mj-ea"/>
              </a:rPr>
              <a:t>  다양한 분류 알고리즘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D525AC2-020A-788C-8E7D-72603E5FE21A}"/>
              </a:ext>
            </a:extLst>
          </p:cNvPr>
          <p:cNvSpPr txBox="1">
            <a:spLocks/>
          </p:cNvSpPr>
          <p:nvPr/>
        </p:nvSpPr>
        <p:spPr>
          <a:xfrm>
            <a:off x="1117562" y="2391536"/>
            <a:ext cx="4697544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altLang="ko-KR" sz="3600" dirty="0">
                <a:latin typeface="+mj-ea"/>
              </a:rPr>
              <a:t>(2) </a:t>
            </a:r>
            <a:r>
              <a:rPr lang="ko-KR" altLang="en-US" sz="3600" dirty="0">
                <a:latin typeface="+mj-ea"/>
              </a:rPr>
              <a:t>확률적 경사 </a:t>
            </a:r>
            <a:r>
              <a:rPr lang="ko-KR" altLang="en-US" sz="3600" dirty="0" err="1">
                <a:latin typeface="+mj-ea"/>
              </a:rPr>
              <a:t>하강법</a:t>
            </a:r>
            <a:endParaRPr lang="ko-KR" altLang="en-US" sz="3600" dirty="0">
              <a:latin typeface="+mj-ea"/>
            </a:endParaRP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0EAA8B47-64CA-C35E-9F74-477AE80CFA90}"/>
              </a:ext>
            </a:extLst>
          </p:cNvPr>
          <p:cNvSpPr txBox="1">
            <a:spLocks/>
          </p:cNvSpPr>
          <p:nvPr/>
        </p:nvSpPr>
        <p:spPr>
          <a:xfrm>
            <a:off x="1516146" y="3739773"/>
            <a:ext cx="4240513" cy="14212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1600" dirty="0">
                <a:latin typeface="+mj-ea"/>
                <a:ea typeface="+mj-ea"/>
              </a:rPr>
              <a:t>점진적인 학습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1600" dirty="0" err="1">
                <a:latin typeface="+mj-ea"/>
                <a:ea typeface="+mj-ea"/>
              </a:rPr>
              <a:t>SGDClassifier</a:t>
            </a:r>
            <a:endParaRPr lang="en-US" altLang="ko-KR" sz="1600" dirty="0">
              <a:latin typeface="+mj-ea"/>
              <a:ea typeface="+mj-e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1600" dirty="0" err="1">
                <a:latin typeface="+mj-ea"/>
                <a:ea typeface="+mj-ea"/>
              </a:rPr>
              <a:t>에포크와</a:t>
            </a:r>
            <a:r>
              <a:rPr lang="ko-KR" altLang="en-US" sz="1600" dirty="0">
                <a:latin typeface="+mj-ea"/>
                <a:ea typeface="+mj-ea"/>
              </a:rPr>
              <a:t> 과대</a:t>
            </a:r>
            <a:r>
              <a:rPr lang="en-US" altLang="ko-KR" sz="1600" dirty="0">
                <a:latin typeface="+mj-ea"/>
                <a:ea typeface="+mj-ea"/>
              </a:rPr>
              <a:t>/</a:t>
            </a:r>
            <a:r>
              <a:rPr lang="ko-KR" altLang="en-US" sz="1600" dirty="0">
                <a:latin typeface="+mj-ea"/>
                <a:ea typeface="+mj-ea"/>
              </a:rPr>
              <a:t>과소적합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30B8844-9A94-D2FC-D4EF-F5130C662087}"/>
              </a:ext>
            </a:extLst>
          </p:cNvPr>
          <p:cNvSpPr txBox="1">
            <a:spLocks/>
          </p:cNvSpPr>
          <p:nvPr/>
        </p:nvSpPr>
        <p:spPr>
          <a:xfrm>
            <a:off x="7748622" y="5051289"/>
            <a:ext cx="308859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600">
                <a:latin typeface="+mj-ea"/>
              </a:rPr>
              <a:t>임영선</a:t>
            </a:r>
            <a:endParaRPr lang="ko-KR" altLang="en-US" sz="4000" spc="600" dirty="0">
              <a:latin typeface="+mj-ea"/>
            </a:endParaRP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76CF5477-B062-3FE1-48DF-F661B4271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9603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289374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에포크와</a:t>
            </a:r>
            <a:r>
              <a:rPr lang="ko-KR" altLang="en-US" sz="1800" dirty="0">
                <a:latin typeface="+mj-ea"/>
                <a:ea typeface="+mj-ea"/>
              </a:rPr>
              <a:t> 과대</a:t>
            </a:r>
            <a:r>
              <a:rPr lang="en-US" altLang="ko-KR" sz="1800" dirty="0">
                <a:latin typeface="+mj-ea"/>
                <a:ea typeface="+mj-ea"/>
              </a:rPr>
              <a:t>/</a:t>
            </a:r>
            <a:r>
              <a:rPr lang="ko-KR" altLang="en-US" sz="1800" dirty="0">
                <a:latin typeface="+mj-ea"/>
                <a:ea typeface="+mj-ea"/>
              </a:rPr>
              <a:t>과소적합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FD03B-D654-95EC-3D41-34BEFEECAAE2}"/>
              </a:ext>
            </a:extLst>
          </p:cNvPr>
          <p:cNvSpPr txBox="1"/>
          <p:nvPr/>
        </p:nvSpPr>
        <p:spPr>
          <a:xfrm>
            <a:off x="192228" y="100159"/>
            <a:ext cx="4870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에포크와</a:t>
            </a:r>
            <a:r>
              <a:rPr lang="ko-KR" altLang="en-US" sz="3200" dirty="0">
                <a:latin typeface="+mj-ea"/>
                <a:ea typeface="+mj-ea"/>
              </a:rPr>
              <a:t> 과대</a:t>
            </a:r>
            <a:r>
              <a:rPr lang="en-US" altLang="ko-KR" sz="3200" dirty="0">
                <a:latin typeface="+mj-ea"/>
                <a:ea typeface="+mj-ea"/>
              </a:rPr>
              <a:t>/</a:t>
            </a:r>
            <a:r>
              <a:rPr lang="ko-KR" altLang="en-US" sz="3200" dirty="0">
                <a:latin typeface="+mj-ea"/>
                <a:ea typeface="+mj-ea"/>
              </a:rPr>
              <a:t>과소적합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18BCAA-7E6F-216E-F41A-9A779CE38E22}"/>
              </a:ext>
            </a:extLst>
          </p:cNvPr>
          <p:cNvSpPr txBox="1"/>
          <p:nvPr/>
        </p:nvSpPr>
        <p:spPr>
          <a:xfrm>
            <a:off x="648001" y="1397829"/>
            <a:ext cx="8400056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 그래프는 </a:t>
            </a:r>
            <a:r>
              <a:rPr lang="ko-KR" altLang="en-US" sz="1400" dirty="0" err="1">
                <a:latin typeface="+mn-ea"/>
              </a:rPr>
              <a:t>에포크가</a:t>
            </a:r>
            <a:r>
              <a:rPr lang="ko-KR" altLang="en-US" sz="1400" dirty="0">
                <a:latin typeface="+mn-ea"/>
              </a:rPr>
              <a:t> 진행됨에 따라 모델의 정확도를 나타낸 것임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훈련 세트 점수는 </a:t>
            </a:r>
            <a:r>
              <a:rPr lang="ko-KR" altLang="en-US" sz="1400" dirty="0" err="1">
                <a:latin typeface="+mn-ea"/>
              </a:rPr>
              <a:t>에포크가</a:t>
            </a:r>
            <a:r>
              <a:rPr lang="ko-KR" altLang="en-US" sz="1400" dirty="0">
                <a:latin typeface="+mn-ea"/>
              </a:rPr>
              <a:t> 진행될수록 꾸준히 증가하지만 테스트 세트 점수는 어느 순간 감소하기 시작함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과대적합이 시작하기 전에 훈련을 멈추는 것</a:t>
            </a:r>
            <a:r>
              <a:rPr lang="ko-KR" altLang="en-US" sz="1400" dirty="0">
                <a:latin typeface="+mn-ea"/>
              </a:rPr>
              <a:t>을 </a:t>
            </a:r>
            <a:r>
              <a:rPr lang="ko-KR" altLang="en-US" sz="1400" dirty="0">
                <a:solidFill>
                  <a:srgbClr val="69258A"/>
                </a:solidFill>
                <a:latin typeface="+mj-ea"/>
                <a:ea typeface="+mj-ea"/>
              </a:rPr>
              <a:t>조기 종료</a:t>
            </a:r>
            <a:r>
              <a:rPr lang="en-US" altLang="ko-KR" sz="1400" baseline="30000" dirty="0">
                <a:solidFill>
                  <a:srgbClr val="69258A"/>
                </a:solidFill>
                <a:latin typeface="+mj-ea"/>
                <a:ea typeface="+mj-ea"/>
              </a:rPr>
              <a:t>Early Stopping</a:t>
            </a:r>
            <a:r>
              <a:rPr lang="ko-KR" altLang="en-US" sz="1400" dirty="0">
                <a:latin typeface="+mn-ea"/>
              </a:rPr>
              <a:t>라고 함</a:t>
            </a:r>
            <a:endParaRPr lang="en-US" altLang="ko-KR" sz="1400" dirty="0">
              <a:latin typeface="+mn-ea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2CF7521-CAB5-5C20-8746-3A781483E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698" y="3246516"/>
            <a:ext cx="3554603" cy="236585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43D56EE-2736-E387-36A8-89D7CD5A2048}"/>
              </a:ext>
            </a:extLst>
          </p:cNvPr>
          <p:cNvCxnSpPr>
            <a:cxnSpLocks/>
          </p:cNvCxnSpPr>
          <p:nvPr/>
        </p:nvCxnSpPr>
        <p:spPr>
          <a:xfrm>
            <a:off x="6479182" y="3706654"/>
            <a:ext cx="0" cy="1460659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668AAB-6AAB-0F9F-F7E4-B9333808F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10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8308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289374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에포크와</a:t>
            </a:r>
            <a:r>
              <a:rPr lang="ko-KR" altLang="en-US" sz="1800" dirty="0">
                <a:latin typeface="+mj-ea"/>
                <a:ea typeface="+mj-ea"/>
              </a:rPr>
              <a:t> 과대</a:t>
            </a:r>
            <a:r>
              <a:rPr lang="en-US" altLang="ko-KR" sz="1800" dirty="0">
                <a:latin typeface="+mj-ea"/>
                <a:ea typeface="+mj-ea"/>
              </a:rPr>
              <a:t>/</a:t>
            </a:r>
            <a:r>
              <a:rPr lang="ko-KR" altLang="en-US" sz="1800" dirty="0">
                <a:latin typeface="+mj-ea"/>
                <a:ea typeface="+mj-ea"/>
              </a:rPr>
              <a:t>과소적합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FD03B-D654-95EC-3D41-34BEFEECAAE2}"/>
              </a:ext>
            </a:extLst>
          </p:cNvPr>
          <p:cNvSpPr txBox="1"/>
          <p:nvPr/>
        </p:nvSpPr>
        <p:spPr>
          <a:xfrm>
            <a:off x="192228" y="100159"/>
            <a:ext cx="4870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에포크와</a:t>
            </a:r>
            <a:r>
              <a:rPr lang="ko-KR" altLang="en-US" sz="3200" dirty="0">
                <a:latin typeface="+mj-ea"/>
                <a:ea typeface="+mj-ea"/>
              </a:rPr>
              <a:t> 과대</a:t>
            </a:r>
            <a:r>
              <a:rPr lang="en-US" altLang="ko-KR" sz="3200" dirty="0">
                <a:latin typeface="+mj-ea"/>
                <a:ea typeface="+mj-ea"/>
              </a:rPr>
              <a:t>/</a:t>
            </a:r>
            <a:r>
              <a:rPr lang="ko-KR" altLang="en-US" sz="3200" dirty="0">
                <a:latin typeface="+mj-ea"/>
                <a:ea typeface="+mj-ea"/>
              </a:rPr>
              <a:t>과소적합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18BCAA-7E6F-216E-F41A-9A779CE38E22}"/>
              </a:ext>
            </a:extLst>
          </p:cNvPr>
          <p:cNvSpPr txBox="1"/>
          <p:nvPr/>
        </p:nvSpPr>
        <p:spPr>
          <a:xfrm>
            <a:off x="648001" y="1397829"/>
            <a:ext cx="9374682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partial_fit</a:t>
            </a:r>
            <a:r>
              <a:rPr lang="en-US" altLang="ko-KR" sz="1400" dirty="0">
                <a:latin typeface="+mn-ea"/>
              </a:rPr>
              <a:t>() </a:t>
            </a:r>
            <a:r>
              <a:rPr lang="ko-KR" altLang="en-US" sz="1400" dirty="0">
                <a:latin typeface="+mn-ea"/>
              </a:rPr>
              <a:t>메서드만 사용하려면 훈련 세트에 있는 전체 클래스의 레이블을 </a:t>
            </a:r>
            <a:r>
              <a:rPr lang="en-US" altLang="ko-KR" sz="1400" dirty="0" err="1">
                <a:latin typeface="+mn-ea"/>
              </a:rPr>
              <a:t>partial_fit</a:t>
            </a:r>
            <a:r>
              <a:rPr lang="en-US" altLang="ko-KR" sz="1400" dirty="0">
                <a:latin typeface="+mn-ea"/>
              </a:rPr>
              <a:t>() </a:t>
            </a:r>
            <a:r>
              <a:rPr lang="ko-KR" altLang="en-US" sz="1400" dirty="0">
                <a:latin typeface="+mn-ea"/>
              </a:rPr>
              <a:t>메서드에 전달해 주어야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이를 위해 </a:t>
            </a:r>
            <a:r>
              <a:rPr lang="en-US" altLang="ko-KR" sz="1400" dirty="0" err="1">
                <a:latin typeface="+mn-ea"/>
              </a:rPr>
              <a:t>np.unique</a:t>
            </a:r>
            <a:r>
              <a:rPr lang="en-US" altLang="ko-KR" sz="1400" dirty="0">
                <a:latin typeface="+mn-ea"/>
              </a:rPr>
              <a:t>() </a:t>
            </a:r>
            <a:r>
              <a:rPr lang="ko-KR" altLang="en-US" sz="1400" dirty="0">
                <a:latin typeface="+mn-ea"/>
              </a:rPr>
              <a:t>함수로 </a:t>
            </a:r>
            <a:r>
              <a:rPr lang="en-US" altLang="ko-KR" sz="1400" dirty="0" err="1">
                <a:latin typeface="+mn-ea"/>
              </a:rPr>
              <a:t>train_target</a:t>
            </a:r>
            <a:r>
              <a:rPr lang="ko-KR" altLang="en-US" sz="1400" dirty="0">
                <a:latin typeface="+mn-ea"/>
              </a:rPr>
              <a:t>에 있는 </a:t>
            </a:r>
            <a:r>
              <a:rPr lang="en-US" altLang="ko-KR" sz="1400" dirty="0">
                <a:latin typeface="+mn-ea"/>
              </a:rPr>
              <a:t>7</a:t>
            </a:r>
            <a:r>
              <a:rPr lang="ko-KR" altLang="en-US" sz="1400" dirty="0">
                <a:latin typeface="+mn-ea"/>
              </a:rPr>
              <a:t>개 생선의 목록을 만들어 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에포크마다</a:t>
            </a:r>
            <a:r>
              <a:rPr lang="ko-KR" altLang="en-US" sz="1400" dirty="0">
                <a:latin typeface="+mn-ea"/>
              </a:rPr>
              <a:t> 훈련 세트와 테스트 세트에 대한 점수를 기록하기 위해 </a:t>
            </a:r>
            <a:r>
              <a:rPr lang="en-US" altLang="ko-KR" sz="1400" dirty="0">
                <a:latin typeface="+mn-ea"/>
              </a:rPr>
              <a:t>2</a:t>
            </a:r>
            <a:r>
              <a:rPr lang="ko-KR" altLang="en-US" sz="1400" dirty="0">
                <a:latin typeface="+mn-ea"/>
              </a:rPr>
              <a:t>개의 리스트를 준비</a:t>
            </a:r>
            <a:endParaRPr lang="en-US" altLang="ko-KR" sz="14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D09B59-DCF3-7E02-A1A8-87F4751318A0}"/>
              </a:ext>
            </a:extLst>
          </p:cNvPr>
          <p:cNvSpPr txBox="1"/>
          <p:nvPr/>
        </p:nvSpPr>
        <p:spPr>
          <a:xfrm>
            <a:off x="648001" y="4268029"/>
            <a:ext cx="7755649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300</a:t>
            </a:r>
            <a:r>
              <a:rPr lang="ko-KR" altLang="en-US" sz="1400" dirty="0">
                <a:latin typeface="+mn-ea"/>
              </a:rPr>
              <a:t>번의 </a:t>
            </a:r>
            <a:r>
              <a:rPr lang="ko-KR" altLang="en-US" sz="1400" dirty="0" err="1">
                <a:latin typeface="+mn-ea"/>
              </a:rPr>
              <a:t>에포크</a:t>
            </a:r>
            <a:r>
              <a:rPr lang="ko-KR" altLang="en-US" sz="1400" dirty="0">
                <a:latin typeface="+mn-ea"/>
              </a:rPr>
              <a:t> 동안 훈련을 반복하여 진행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반복마다 훈련 세트와 테스트 세트의 점수를 계산하여 </a:t>
            </a:r>
            <a:r>
              <a:rPr lang="en-US" altLang="ko-KR" sz="1400" dirty="0" err="1">
                <a:latin typeface="+mn-ea"/>
              </a:rPr>
              <a:t>train_score</a:t>
            </a:r>
            <a:r>
              <a:rPr lang="en-US" altLang="ko-KR" sz="1400" dirty="0">
                <a:latin typeface="+mn-ea"/>
              </a:rPr>
              <a:t>, </a:t>
            </a:r>
            <a:r>
              <a:rPr lang="en-US" altLang="ko-KR" sz="1400" dirty="0" err="1">
                <a:latin typeface="+mn-ea"/>
              </a:rPr>
              <a:t>test_score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리스트에 추가</a:t>
            </a:r>
            <a:endParaRPr lang="en-US" altLang="ko-KR" sz="1400" dirty="0">
              <a:latin typeface="+mn-ea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58E6B20D-6EE6-F77D-A045-74178A123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11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7A7CED-7E5C-739C-950A-88DB3DFDC98D}"/>
              </a:ext>
            </a:extLst>
          </p:cNvPr>
          <p:cNvSpPr txBox="1"/>
          <p:nvPr/>
        </p:nvSpPr>
        <p:spPr>
          <a:xfrm>
            <a:off x="1106225" y="2484668"/>
            <a:ext cx="9934129" cy="156966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numpy </a:t>
            </a:r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np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SGDClassifier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log_loss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random_state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42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train_score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[]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test_score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[]</a:t>
            </a:r>
            <a:b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classes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unique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5A50D7-F94C-F593-916B-86221CDA2923}"/>
              </a:ext>
            </a:extLst>
          </p:cNvPr>
          <p:cNvSpPr txBox="1"/>
          <p:nvPr/>
        </p:nvSpPr>
        <p:spPr>
          <a:xfrm>
            <a:off x="1106225" y="5081939"/>
            <a:ext cx="9934129" cy="1077218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_ </a:t>
            </a:r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300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partial_fit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classes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classes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train_score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test_score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478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289374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에포크와</a:t>
            </a:r>
            <a:r>
              <a:rPr lang="ko-KR" altLang="en-US" sz="1800" dirty="0">
                <a:latin typeface="+mj-ea"/>
                <a:ea typeface="+mj-ea"/>
              </a:rPr>
              <a:t> 과대</a:t>
            </a:r>
            <a:r>
              <a:rPr lang="en-US" altLang="ko-KR" sz="1800" dirty="0">
                <a:latin typeface="+mj-ea"/>
                <a:ea typeface="+mj-ea"/>
              </a:rPr>
              <a:t>/</a:t>
            </a:r>
            <a:r>
              <a:rPr lang="ko-KR" altLang="en-US" sz="1800" dirty="0">
                <a:latin typeface="+mj-ea"/>
                <a:ea typeface="+mj-ea"/>
              </a:rPr>
              <a:t>과소적합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FD03B-D654-95EC-3D41-34BEFEECAAE2}"/>
              </a:ext>
            </a:extLst>
          </p:cNvPr>
          <p:cNvSpPr txBox="1"/>
          <p:nvPr/>
        </p:nvSpPr>
        <p:spPr>
          <a:xfrm>
            <a:off x="192228" y="100159"/>
            <a:ext cx="4870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에포크와</a:t>
            </a:r>
            <a:r>
              <a:rPr lang="ko-KR" altLang="en-US" sz="3200" dirty="0">
                <a:latin typeface="+mj-ea"/>
                <a:ea typeface="+mj-ea"/>
              </a:rPr>
              <a:t> 과대</a:t>
            </a:r>
            <a:r>
              <a:rPr lang="en-US" altLang="ko-KR" sz="3200" dirty="0">
                <a:latin typeface="+mj-ea"/>
                <a:ea typeface="+mj-ea"/>
              </a:rPr>
              <a:t>/</a:t>
            </a:r>
            <a:r>
              <a:rPr lang="ko-KR" altLang="en-US" sz="3200" dirty="0">
                <a:latin typeface="+mj-ea"/>
                <a:ea typeface="+mj-ea"/>
              </a:rPr>
              <a:t>과소적합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1F5F00-0366-4AA0-F701-4C2A08A79FDA}"/>
              </a:ext>
            </a:extLst>
          </p:cNvPr>
          <p:cNvSpPr txBox="1"/>
          <p:nvPr/>
        </p:nvSpPr>
        <p:spPr>
          <a:xfrm>
            <a:off x="4575003" y="3429000"/>
            <a:ext cx="6598281" cy="1173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데이터가 작기 때문에 잘 드러나지는 않지만</a:t>
            </a:r>
            <a:r>
              <a:rPr lang="en-US" altLang="ko-KR" sz="1200" dirty="0">
                <a:latin typeface="+mn-ea"/>
              </a:rPr>
              <a:t>, </a:t>
            </a:r>
            <a:r>
              <a:rPr lang="ko-KR" altLang="en-US" sz="1200" dirty="0">
                <a:latin typeface="+mn-ea"/>
              </a:rPr>
              <a:t>백 번째 </a:t>
            </a:r>
            <a:r>
              <a:rPr lang="ko-KR" altLang="en-US" sz="1200" dirty="0" err="1">
                <a:latin typeface="+mn-ea"/>
              </a:rPr>
              <a:t>에포크</a:t>
            </a:r>
            <a:r>
              <a:rPr lang="ko-KR" altLang="en-US" sz="1200" dirty="0">
                <a:latin typeface="+mn-ea"/>
              </a:rPr>
              <a:t> 이후에는 훈련 세트와 테스트 세트의 </a:t>
            </a:r>
            <a:br>
              <a:rPr lang="en-US" altLang="ko-KR" sz="1200" dirty="0">
                <a:latin typeface="+mn-ea"/>
              </a:rPr>
            </a:br>
            <a:r>
              <a:rPr lang="ko-KR" altLang="en-US" sz="1200" dirty="0">
                <a:latin typeface="+mn-ea"/>
              </a:rPr>
              <a:t>점수가 조금씩 벌어지고 있음</a:t>
            </a:r>
            <a:endParaRPr lang="en-US" altLang="ko-KR" sz="12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또 확실히 </a:t>
            </a:r>
            <a:r>
              <a:rPr lang="ko-KR" altLang="en-US" sz="1200" dirty="0" err="1">
                <a:latin typeface="+mn-ea"/>
              </a:rPr>
              <a:t>에포크</a:t>
            </a:r>
            <a:r>
              <a:rPr lang="ko-KR" altLang="en-US" sz="1200" dirty="0">
                <a:latin typeface="+mn-ea"/>
              </a:rPr>
              <a:t> 초기에는 </a:t>
            </a:r>
            <a:r>
              <a:rPr lang="ko-KR" altLang="en-US" sz="1200" dirty="0" err="1">
                <a:latin typeface="+mn-ea"/>
              </a:rPr>
              <a:t>과소적합되어</a:t>
            </a:r>
            <a:r>
              <a:rPr lang="ko-KR" altLang="en-US" sz="1200" dirty="0">
                <a:latin typeface="+mn-ea"/>
              </a:rPr>
              <a:t> 훈련 세트와 테스트 세트의 점수가 낮음</a:t>
            </a:r>
            <a:endParaRPr lang="en-US" altLang="ko-KR" sz="12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이 모델의 경우 백 번째 </a:t>
            </a:r>
            <a:r>
              <a:rPr lang="ko-KR" altLang="en-US" sz="1200" dirty="0" err="1">
                <a:latin typeface="+mn-ea"/>
              </a:rPr>
              <a:t>에포크가</a:t>
            </a:r>
            <a:r>
              <a:rPr lang="ko-KR" altLang="en-US" sz="1200" dirty="0">
                <a:latin typeface="+mn-ea"/>
              </a:rPr>
              <a:t> 적절한 반복 횟수로 보임</a:t>
            </a:r>
            <a:endParaRPr lang="en-US" altLang="ko-KR" sz="1200" dirty="0">
              <a:latin typeface="+mn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07A85DA-9146-9EB2-E666-B38634140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777" y="3470440"/>
            <a:ext cx="3484824" cy="265510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57412531-CE49-929A-5F68-5DD82CC6D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12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012BB6-7B12-24CD-E969-3B419CC4E4BD}"/>
              </a:ext>
            </a:extLst>
          </p:cNvPr>
          <p:cNvSpPr txBox="1"/>
          <p:nvPr/>
        </p:nvSpPr>
        <p:spPr>
          <a:xfrm>
            <a:off x="992777" y="1400387"/>
            <a:ext cx="10180507" cy="181588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pyplot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plt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plot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plot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xlabel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ylabel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accuracy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show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422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289374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에포크와</a:t>
            </a:r>
            <a:r>
              <a:rPr lang="ko-KR" altLang="en-US" sz="1800" dirty="0">
                <a:latin typeface="+mj-ea"/>
                <a:ea typeface="+mj-ea"/>
              </a:rPr>
              <a:t> 과대</a:t>
            </a:r>
            <a:r>
              <a:rPr lang="en-US" altLang="ko-KR" sz="1800" dirty="0">
                <a:latin typeface="+mj-ea"/>
                <a:ea typeface="+mj-ea"/>
              </a:rPr>
              <a:t>/</a:t>
            </a:r>
            <a:r>
              <a:rPr lang="ko-KR" altLang="en-US" sz="1800" dirty="0">
                <a:latin typeface="+mj-ea"/>
                <a:ea typeface="+mj-ea"/>
              </a:rPr>
              <a:t>과소적합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FD03B-D654-95EC-3D41-34BEFEECAAE2}"/>
              </a:ext>
            </a:extLst>
          </p:cNvPr>
          <p:cNvSpPr txBox="1"/>
          <p:nvPr/>
        </p:nvSpPr>
        <p:spPr>
          <a:xfrm>
            <a:off x="192228" y="100159"/>
            <a:ext cx="4870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에포크와</a:t>
            </a:r>
            <a:r>
              <a:rPr lang="ko-KR" altLang="en-US" sz="3200" dirty="0">
                <a:latin typeface="+mj-ea"/>
                <a:ea typeface="+mj-ea"/>
              </a:rPr>
              <a:t> 과대</a:t>
            </a:r>
            <a:r>
              <a:rPr lang="en-US" altLang="ko-KR" sz="3200" dirty="0">
                <a:latin typeface="+mj-ea"/>
                <a:ea typeface="+mj-ea"/>
              </a:rPr>
              <a:t>/</a:t>
            </a:r>
            <a:r>
              <a:rPr lang="ko-KR" altLang="en-US" sz="3200" dirty="0">
                <a:latin typeface="+mj-ea"/>
                <a:ea typeface="+mj-ea"/>
              </a:rPr>
              <a:t>과소적합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18BCAA-7E6F-216E-F41A-9A779CE38E22}"/>
              </a:ext>
            </a:extLst>
          </p:cNvPr>
          <p:cNvSpPr txBox="1"/>
          <p:nvPr/>
        </p:nvSpPr>
        <p:spPr>
          <a:xfrm>
            <a:off x="648001" y="1397829"/>
            <a:ext cx="11248592" cy="1353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SGDClassifier</a:t>
            </a:r>
            <a:r>
              <a:rPr lang="ko-KR" altLang="en-US" sz="1400" dirty="0">
                <a:latin typeface="+mn-ea"/>
              </a:rPr>
              <a:t>의 반복 횟수를 </a:t>
            </a:r>
            <a:r>
              <a:rPr lang="en-US" altLang="ko-KR" sz="1400" dirty="0">
                <a:latin typeface="+mn-ea"/>
              </a:rPr>
              <a:t>100</a:t>
            </a:r>
            <a:r>
              <a:rPr lang="ko-KR" altLang="en-US" sz="1400" dirty="0">
                <a:latin typeface="+mn-ea"/>
              </a:rPr>
              <a:t>에 맞추고 모델을 다시 훈련하여 최종적으로 훈련 세트와 테스트 세트에서 점수를 출력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SGDClassifier</a:t>
            </a:r>
            <a:r>
              <a:rPr lang="ko-KR" altLang="en-US" sz="1400" dirty="0">
                <a:latin typeface="+mn-ea"/>
              </a:rPr>
              <a:t>는 일정 </a:t>
            </a:r>
            <a:r>
              <a:rPr lang="ko-KR" altLang="en-US" sz="1400" dirty="0" err="1">
                <a:latin typeface="+mn-ea"/>
              </a:rPr>
              <a:t>에포크</a:t>
            </a:r>
            <a:r>
              <a:rPr lang="ko-KR" altLang="en-US" sz="1400" dirty="0">
                <a:latin typeface="+mn-ea"/>
              </a:rPr>
              <a:t> 동안 성능이 향상되지 않으면 더 훈련하지 않고 자동으로 멈춤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tol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매개변수에서 향상될 최솟값을 지정하는데 위 코드에서는 </a:t>
            </a:r>
            <a:r>
              <a:rPr lang="en-US" altLang="ko-KR" sz="1400" dirty="0" err="1">
                <a:latin typeface="+mn-ea"/>
              </a:rPr>
              <a:t>tol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매개변수를 </a:t>
            </a:r>
            <a:r>
              <a:rPr lang="en-US" altLang="ko-KR" sz="1400" dirty="0">
                <a:latin typeface="+mn-ea"/>
              </a:rPr>
              <a:t>None</a:t>
            </a:r>
            <a:r>
              <a:rPr lang="ko-KR" altLang="en-US" sz="1400" dirty="0">
                <a:latin typeface="+mn-ea"/>
              </a:rPr>
              <a:t>으로 지정하여 자동으로 멈추지 않고 </a:t>
            </a:r>
            <a:r>
              <a:rPr lang="en-US" altLang="ko-KR" sz="1400" dirty="0" err="1">
                <a:latin typeface="+mn-ea"/>
              </a:rPr>
              <a:t>max_iter</a:t>
            </a:r>
            <a:r>
              <a:rPr lang="en-US" altLang="ko-KR" sz="1400" dirty="0">
                <a:latin typeface="+mn-ea"/>
              </a:rPr>
              <a:t> =100 </a:t>
            </a:r>
            <a:r>
              <a:rPr lang="ko-KR" altLang="en-US" sz="1400" dirty="0">
                <a:latin typeface="+mn-ea"/>
              </a:rPr>
              <a:t>만큼 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무조건 반복함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476442-1A85-06CD-BAB7-E0348C44161D}"/>
              </a:ext>
            </a:extLst>
          </p:cNvPr>
          <p:cNvSpPr txBox="1"/>
          <p:nvPr/>
        </p:nvSpPr>
        <p:spPr>
          <a:xfrm>
            <a:off x="1128935" y="4545759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>
                <a:solidFill>
                  <a:srgbClr val="CCCCCC"/>
                </a:solidFill>
                <a:effectLst/>
                <a:latin typeface="Consolas" panose="020B0609020204030204" pitchFamily="49" charset="0"/>
                <a:ea typeface="D2Coding" panose="020B0609020101020101" pitchFamily="49" charset="-127"/>
              </a:rPr>
              <a:t>&gt;&gt; </a:t>
            </a:r>
            <a:r>
              <a:rPr lang="en-US" altLang="ko-KR" sz="1400" b="0" i="0" dirty="0">
                <a:solidFill>
                  <a:srgbClr val="CCCCCC"/>
                </a:solidFill>
                <a:effectLst/>
                <a:latin typeface="Consolas" panose="020B0609020204030204" pitchFamily="49" charset="0"/>
                <a:ea typeface="D2Coding" panose="020B0609020101020101" pitchFamily="49" charset="-127"/>
              </a:rPr>
              <a:t>0.957983193277311 0.925</a:t>
            </a:r>
            <a:endParaRPr lang="ko-KR" altLang="en-US" sz="1400" dirty="0">
              <a:latin typeface="Consolas" panose="020B0609020204030204" pitchFamily="49" charset="0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1CB9FD7-4942-B307-ECBB-131D0EDA5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13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23DD71-8E2A-F9EA-DF2C-F0D083463A86}"/>
              </a:ext>
            </a:extLst>
          </p:cNvPr>
          <p:cNvSpPr txBox="1"/>
          <p:nvPr/>
        </p:nvSpPr>
        <p:spPr>
          <a:xfrm>
            <a:off x="1128935" y="2906420"/>
            <a:ext cx="9934130" cy="1323439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SGDClassifier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log_loss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max_iter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tol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=None,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random_state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42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fit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404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289374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에포크와</a:t>
            </a:r>
            <a:r>
              <a:rPr lang="ko-KR" altLang="en-US" sz="1800" dirty="0">
                <a:latin typeface="+mj-ea"/>
                <a:ea typeface="+mj-ea"/>
              </a:rPr>
              <a:t> 과대</a:t>
            </a:r>
            <a:r>
              <a:rPr lang="en-US" altLang="ko-KR" sz="1800" dirty="0">
                <a:latin typeface="+mj-ea"/>
                <a:ea typeface="+mj-ea"/>
              </a:rPr>
              <a:t>/</a:t>
            </a:r>
            <a:r>
              <a:rPr lang="ko-KR" altLang="en-US" sz="1800" dirty="0">
                <a:latin typeface="+mj-ea"/>
                <a:ea typeface="+mj-ea"/>
              </a:rPr>
              <a:t>과소적합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FD03B-D654-95EC-3D41-34BEFEECAAE2}"/>
              </a:ext>
            </a:extLst>
          </p:cNvPr>
          <p:cNvSpPr txBox="1"/>
          <p:nvPr/>
        </p:nvSpPr>
        <p:spPr>
          <a:xfrm>
            <a:off x="192228" y="100159"/>
            <a:ext cx="4870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에포크와</a:t>
            </a:r>
            <a:r>
              <a:rPr lang="ko-KR" altLang="en-US" sz="3200" dirty="0">
                <a:latin typeface="+mj-ea"/>
                <a:ea typeface="+mj-ea"/>
              </a:rPr>
              <a:t> 과대</a:t>
            </a:r>
            <a:r>
              <a:rPr lang="en-US" altLang="ko-KR" sz="3200" dirty="0">
                <a:latin typeface="+mj-ea"/>
                <a:ea typeface="+mj-ea"/>
              </a:rPr>
              <a:t>/</a:t>
            </a:r>
            <a:r>
              <a:rPr lang="ko-KR" altLang="en-US" sz="3200" dirty="0">
                <a:latin typeface="+mj-ea"/>
                <a:ea typeface="+mj-ea"/>
              </a:rPr>
              <a:t>과소적합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18BCAA-7E6F-216E-F41A-9A779CE38E22}"/>
              </a:ext>
            </a:extLst>
          </p:cNvPr>
          <p:cNvSpPr txBox="1"/>
          <p:nvPr/>
        </p:nvSpPr>
        <p:spPr>
          <a:xfrm>
            <a:off x="648001" y="1397829"/>
            <a:ext cx="10517623" cy="1353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SGDClassifier</a:t>
            </a:r>
            <a:r>
              <a:rPr lang="ko-KR" altLang="en-US" sz="1400" dirty="0">
                <a:latin typeface="+mn-ea"/>
              </a:rPr>
              <a:t>의 </a:t>
            </a:r>
            <a:r>
              <a:rPr lang="en-US" altLang="ko-KR" sz="1400" dirty="0">
                <a:latin typeface="+mn-ea"/>
              </a:rPr>
              <a:t>loss </a:t>
            </a:r>
            <a:r>
              <a:rPr lang="ko-KR" altLang="en-US" sz="1400" dirty="0">
                <a:latin typeface="+mn-ea"/>
              </a:rPr>
              <a:t>매개변수의 기본값은 </a:t>
            </a:r>
            <a:r>
              <a:rPr lang="en-US" altLang="ko-KR" sz="1400" dirty="0">
                <a:latin typeface="+mn-ea"/>
              </a:rPr>
              <a:t>'hinge'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힌지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손실</a:t>
            </a:r>
            <a:r>
              <a:rPr lang="en-US" altLang="ko-KR" sz="1400" dirty="0">
                <a:latin typeface="+mn-ea"/>
              </a:rPr>
              <a:t>(Hinge Loss)</a:t>
            </a:r>
            <a:r>
              <a:rPr lang="ko-KR" altLang="en-US" sz="1400" dirty="0">
                <a:latin typeface="+mn-ea"/>
              </a:rPr>
              <a:t>은 서포트 벡터 머신</a:t>
            </a:r>
            <a:r>
              <a:rPr lang="en-US" altLang="ko-KR" sz="1400" dirty="0">
                <a:latin typeface="+mn-ea"/>
              </a:rPr>
              <a:t>(Support Vector Machine)</a:t>
            </a:r>
            <a:r>
              <a:rPr lang="ko-KR" altLang="en-US" sz="1400" dirty="0">
                <a:latin typeface="+mn-ea"/>
              </a:rPr>
              <a:t>이라 불리는 또 다른 머신러닝 </a:t>
            </a:r>
            <a:r>
              <a:rPr lang="ko-KR" altLang="en-US" sz="1400" dirty="0" err="1">
                <a:latin typeface="+mn-ea"/>
              </a:rPr>
              <a:t>알고리즘을위한</a:t>
            </a:r>
            <a:r>
              <a:rPr lang="ko-KR" altLang="en-US" sz="1400" dirty="0">
                <a:latin typeface="+mn-ea"/>
              </a:rPr>
              <a:t> 손실함수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서포트 벡터 </a:t>
            </a:r>
            <a:r>
              <a:rPr lang="ko-KR" altLang="en-US" sz="1400" dirty="0" err="1">
                <a:latin typeface="+mn-ea"/>
              </a:rPr>
              <a:t>머신이</a:t>
            </a:r>
            <a:r>
              <a:rPr lang="ko-KR" altLang="en-US" sz="1400" dirty="0">
                <a:latin typeface="+mn-ea"/>
              </a:rPr>
              <a:t> 널리 사용하는 머신러닝 알고리즘 중 하나라는 점과 </a:t>
            </a:r>
            <a:r>
              <a:rPr lang="en-US" altLang="ko-KR" sz="1400" dirty="0" err="1">
                <a:latin typeface="+mn-ea"/>
              </a:rPr>
              <a:t>SGDClassifier</a:t>
            </a:r>
            <a:r>
              <a:rPr lang="ko-KR" altLang="en-US" sz="1400" dirty="0">
                <a:latin typeface="+mn-ea"/>
              </a:rPr>
              <a:t>가 여러 종류의 손실 함수를 </a:t>
            </a:r>
            <a:r>
              <a:rPr lang="en-US" altLang="ko-KR" sz="1400" dirty="0">
                <a:latin typeface="+mn-ea"/>
              </a:rPr>
              <a:t>loss </a:t>
            </a:r>
            <a:r>
              <a:rPr lang="ko-KR" altLang="en-US" sz="1400" dirty="0">
                <a:latin typeface="+mn-ea"/>
              </a:rPr>
              <a:t>매개변수에</a:t>
            </a:r>
            <a:r>
              <a:rPr lang="en-US" altLang="ko-KR" sz="1400" dirty="0">
                <a:latin typeface="+mn-ea"/>
              </a:rPr>
              <a:t> 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지정하여 다양한 머신러닝 알고리즘을 지원</a:t>
            </a:r>
            <a:endParaRPr lang="en-US" altLang="ko-KR" sz="14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476442-1A85-06CD-BAB7-E0348C44161D}"/>
              </a:ext>
            </a:extLst>
          </p:cNvPr>
          <p:cNvSpPr txBox="1"/>
          <p:nvPr/>
        </p:nvSpPr>
        <p:spPr>
          <a:xfrm>
            <a:off x="1128933" y="4513263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  <a:ea typeface="D2Coding" panose="020B0609020101020101" pitchFamily="49" charset="-127"/>
              </a:rPr>
              <a:t>&gt;&gt;&gt; </a:t>
            </a:r>
            <a:r>
              <a:rPr lang="en-US" altLang="ko-KR" sz="1400" b="0" i="0" dirty="0">
                <a:solidFill>
                  <a:srgbClr val="CCCCCC"/>
                </a:solidFill>
                <a:effectLst/>
                <a:latin typeface="Consolas" panose="020B0609020204030204" pitchFamily="49" charset="0"/>
                <a:ea typeface="D2Coding" panose="020B0609020101020101" pitchFamily="49" charset="-127"/>
              </a:rPr>
              <a:t>0.9495798319327731 0.925</a:t>
            </a:r>
            <a:endParaRPr lang="ko-KR" altLang="en-US" sz="1400" dirty="0">
              <a:latin typeface="Consolas" panose="020B0609020204030204" pitchFamily="49" charset="0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5A1D94-6149-EBEC-AA2B-634FED4FE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14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128232-EAC5-79E3-5AA4-522F8A39947F}"/>
              </a:ext>
            </a:extLst>
          </p:cNvPr>
          <p:cNvSpPr txBox="1"/>
          <p:nvPr/>
        </p:nvSpPr>
        <p:spPr>
          <a:xfrm>
            <a:off x="1128934" y="2970775"/>
            <a:ext cx="9934129" cy="1323439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SGDClassifier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hinge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max_iter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tol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=None,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random_state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42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fit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547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6DD0C1A-7EC1-4B4C-B7B7-9BE87DB5ABBC}"/>
              </a:ext>
            </a:extLst>
          </p:cNvPr>
          <p:cNvSpPr txBox="1"/>
          <p:nvPr/>
        </p:nvSpPr>
        <p:spPr>
          <a:xfrm>
            <a:off x="4087277" y="2151727"/>
            <a:ext cx="401744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69258A"/>
                </a:solidFill>
                <a:latin typeface="+mj-ea"/>
                <a:ea typeface="+mj-ea"/>
              </a:rPr>
              <a:t>THANK</a:t>
            </a:r>
          </a:p>
          <a:p>
            <a:pPr algn="ctr"/>
            <a:r>
              <a:rPr lang="en-US" altLang="ko-KR" sz="8000" dirty="0">
                <a:solidFill>
                  <a:srgbClr val="69258A"/>
                </a:solidFill>
                <a:latin typeface="+mj-ea"/>
                <a:ea typeface="+mj-ea"/>
              </a:rPr>
              <a:t>YOU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16080C-8980-BD8A-2311-26C3140F2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15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9949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>
                <a:latin typeface="+mj-ea"/>
                <a:ea typeface="+mj-ea"/>
              </a:rPr>
              <a:t>점진적인 학습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1712328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>
                <a:latin typeface="+mj-ea"/>
                <a:ea typeface="+mj-ea"/>
              </a:rPr>
              <a:t>점진적 학습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88A8CD-5E4C-9869-ABFE-52F05531D241}"/>
              </a:ext>
            </a:extLst>
          </p:cNvPr>
          <p:cNvSpPr txBox="1"/>
          <p:nvPr/>
        </p:nvSpPr>
        <p:spPr>
          <a:xfrm>
            <a:off x="648001" y="1397829"/>
            <a:ext cx="7210628" cy="1353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앞서 훈련한 모델을 버리지 않고 새로운 데이터에 대해서만 조금씩 더 훈련한다면 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훈련에 사용한 데이터를 모두 유지할 필요도 없고 앞서 학습한 내용도 유지할 수 있을 것임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이런 식의 훈련 방식을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점진적 학습 또는 온라인 학습이라고 </a:t>
            </a:r>
            <a:r>
              <a:rPr lang="ko-KR" altLang="en-US" sz="1400" dirty="0">
                <a:latin typeface="+mn-ea"/>
              </a:rPr>
              <a:t>부름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대표적인 점진적 학습 알고리즘으로 </a:t>
            </a:r>
            <a:r>
              <a:rPr lang="ko-KR" altLang="en-US" sz="1400" dirty="0">
                <a:solidFill>
                  <a:srgbClr val="69258A"/>
                </a:solidFill>
                <a:latin typeface="+mj-ea"/>
                <a:ea typeface="+mj-ea"/>
              </a:rPr>
              <a:t>확률적 경사 </a:t>
            </a:r>
            <a:r>
              <a:rPr lang="ko-KR" altLang="en-US" sz="1400" dirty="0" err="1">
                <a:solidFill>
                  <a:srgbClr val="69258A"/>
                </a:solidFill>
                <a:latin typeface="+mj-ea"/>
                <a:ea typeface="+mj-ea"/>
              </a:rPr>
              <a:t>하강법</a:t>
            </a:r>
            <a:r>
              <a:rPr lang="en-US" altLang="ko-KR" sz="1400" baseline="30000" dirty="0">
                <a:solidFill>
                  <a:srgbClr val="69258A"/>
                </a:solidFill>
                <a:latin typeface="+mj-ea"/>
                <a:ea typeface="+mj-ea"/>
              </a:rPr>
              <a:t>Stochastic Gradient Descent</a:t>
            </a:r>
            <a:r>
              <a:rPr lang="ko-KR" altLang="en-US" sz="1400" dirty="0">
                <a:latin typeface="+mn-ea"/>
              </a:rPr>
              <a:t>이 있음 </a:t>
            </a:r>
            <a:endParaRPr lang="en-US" altLang="ko-KR" sz="1400" dirty="0">
              <a:latin typeface="+mn-ea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10D6DA-F029-71CF-6C97-BE00F7E5A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214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>
                <a:latin typeface="+mj-ea"/>
                <a:ea typeface="+mj-ea"/>
              </a:rPr>
              <a:t>점진적인 학습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240001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>
                <a:latin typeface="+mj-ea"/>
                <a:ea typeface="+mj-ea"/>
              </a:rPr>
              <a:t>확률적 경사 </a:t>
            </a:r>
            <a:r>
              <a:rPr lang="ko-KR" altLang="en-US" sz="1800" dirty="0" err="1">
                <a:latin typeface="+mj-ea"/>
                <a:ea typeface="+mj-ea"/>
              </a:rPr>
              <a:t>하강법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88A8CD-5E4C-9869-ABFE-52F05531D241}"/>
              </a:ext>
            </a:extLst>
          </p:cNvPr>
          <p:cNvSpPr txBox="1"/>
          <p:nvPr/>
        </p:nvSpPr>
        <p:spPr>
          <a:xfrm>
            <a:off x="648001" y="1397829"/>
            <a:ext cx="10548080" cy="26465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가장 가파른 경사를 따라 원하는 지점에 도달하는 것이 목표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가장 가파른 길을 찾지만 조금씩 내려오는 것이 중요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전체 샘플을 사용하지 않고 딱 하나의 샘플을 훈련 세트에서 랜덤하게 골라 가장 가파른 길을 찾음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이처럼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훈련 세트에서 랜덤하게 하나의 샘플을 고르는 </a:t>
            </a:r>
            <a:r>
              <a:rPr lang="ko-KR" altLang="en-US" sz="1400">
                <a:solidFill>
                  <a:srgbClr val="69258A"/>
                </a:solidFill>
                <a:latin typeface="+mn-ea"/>
              </a:rPr>
              <a:t>것</a:t>
            </a:r>
            <a:r>
              <a:rPr lang="ko-KR" altLang="en-US" sz="1400">
                <a:latin typeface="+mn-ea"/>
              </a:rPr>
              <a:t>이 </a:t>
            </a:r>
            <a:r>
              <a:rPr lang="ko-KR" altLang="en-US" sz="1400">
                <a:solidFill>
                  <a:srgbClr val="69258A"/>
                </a:solidFill>
                <a:latin typeface="+mn-ea"/>
              </a:rPr>
              <a:t>확률적경사 하강법</a:t>
            </a:r>
            <a:endParaRPr lang="en-US" altLang="ko-KR" sz="14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확률적 경사 하강법에서 훈련 세트를 한 번 모두 사용하는 과정을 </a:t>
            </a:r>
            <a:r>
              <a:rPr lang="ko-KR" altLang="en-US" sz="1400" dirty="0" err="1">
                <a:solidFill>
                  <a:srgbClr val="69258A"/>
                </a:solidFill>
                <a:latin typeface="+mj-ea"/>
                <a:ea typeface="+mj-ea"/>
              </a:rPr>
              <a:t>에포크</a:t>
            </a:r>
            <a:r>
              <a:rPr lang="en-US" altLang="ko-KR" sz="1400" baseline="30000" dirty="0">
                <a:solidFill>
                  <a:srgbClr val="69258A"/>
                </a:solidFill>
                <a:latin typeface="+mj-ea"/>
                <a:ea typeface="+mj-ea"/>
              </a:rPr>
              <a:t>Epoch</a:t>
            </a:r>
            <a:r>
              <a:rPr lang="ko-KR" altLang="en-US" sz="1400" dirty="0">
                <a:latin typeface="+mn-ea"/>
              </a:rPr>
              <a:t>라고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일반적으로 경사 하강법은 수십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수백 번 이상 </a:t>
            </a:r>
            <a:r>
              <a:rPr lang="ko-KR" altLang="en-US" sz="1400" dirty="0" err="1">
                <a:latin typeface="+mn-ea"/>
              </a:rPr>
              <a:t>에포크를</a:t>
            </a:r>
            <a:r>
              <a:rPr lang="ko-KR" altLang="en-US" sz="1400" dirty="0">
                <a:latin typeface="+mn-ea"/>
              </a:rPr>
              <a:t> 수행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여러 개의 샘플을 사용해 경사 하강법을 수행</a:t>
            </a:r>
            <a:r>
              <a:rPr lang="ko-KR" altLang="en-US" sz="1400" dirty="0">
                <a:latin typeface="+mn-ea"/>
              </a:rPr>
              <a:t>하는 방식을 </a:t>
            </a:r>
            <a:r>
              <a:rPr lang="ko-KR" altLang="en-US" sz="1400" dirty="0">
                <a:solidFill>
                  <a:srgbClr val="69258A"/>
                </a:solidFill>
                <a:latin typeface="+mj-ea"/>
                <a:ea typeface="+mj-ea"/>
              </a:rPr>
              <a:t>미니배치 경사 </a:t>
            </a:r>
            <a:r>
              <a:rPr lang="ko-KR" altLang="en-US" sz="1400" dirty="0" err="1">
                <a:solidFill>
                  <a:srgbClr val="69258A"/>
                </a:solidFill>
                <a:latin typeface="+mj-ea"/>
                <a:ea typeface="+mj-ea"/>
              </a:rPr>
              <a:t>하강법</a:t>
            </a:r>
            <a:r>
              <a:rPr lang="en-US" altLang="ko-KR" sz="1400" baseline="30000" dirty="0">
                <a:solidFill>
                  <a:srgbClr val="69258A"/>
                </a:solidFill>
                <a:latin typeface="+mj-ea"/>
                <a:ea typeface="+mj-ea"/>
              </a:rPr>
              <a:t>Minibatch Gradient Descent</a:t>
            </a:r>
            <a:r>
              <a:rPr lang="ko-KR" altLang="en-US" sz="1400" dirty="0">
                <a:latin typeface="+mn-ea"/>
              </a:rPr>
              <a:t>라고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극단적으로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한 번 경사로를 따라 이동하기 위해 전체 샘플을 사용</a:t>
            </a:r>
            <a:r>
              <a:rPr lang="ko-KR" altLang="en-US" sz="1400" dirty="0">
                <a:latin typeface="+mn-ea"/>
              </a:rPr>
              <a:t>할 수도 있으며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이를 </a:t>
            </a:r>
            <a:r>
              <a:rPr lang="ko-KR" altLang="en-US" sz="1400" dirty="0">
                <a:solidFill>
                  <a:srgbClr val="69258A"/>
                </a:solidFill>
                <a:latin typeface="+mj-ea"/>
                <a:ea typeface="+mj-ea"/>
              </a:rPr>
              <a:t>배치 경사 </a:t>
            </a:r>
            <a:r>
              <a:rPr lang="ko-KR" altLang="en-US" sz="1400" dirty="0" err="1">
                <a:solidFill>
                  <a:srgbClr val="69258A"/>
                </a:solidFill>
                <a:latin typeface="+mj-ea"/>
                <a:ea typeface="+mj-ea"/>
              </a:rPr>
              <a:t>하강법</a:t>
            </a:r>
            <a:r>
              <a:rPr lang="en-US" altLang="ko-KR" sz="1400" baseline="30000" dirty="0">
                <a:solidFill>
                  <a:srgbClr val="69258A"/>
                </a:solidFill>
                <a:latin typeface="+mj-ea"/>
                <a:ea typeface="+mj-ea"/>
              </a:rPr>
              <a:t>Batch Gradient Descent</a:t>
            </a:r>
            <a:r>
              <a:rPr lang="ko-KR" altLang="en-US" sz="1400" dirty="0">
                <a:latin typeface="+mn-ea"/>
              </a:rPr>
              <a:t>이라고 부름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전체 데이터를 사용하기 때문에 가장 안정적인 방법이 될 수 있지만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전체 데이터를 사용하면 그만큼 컴퓨터 자원을 많이 사용하게 됨</a:t>
            </a:r>
            <a:endParaRPr lang="en-US" altLang="ko-KR" sz="14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B474CB7-474E-5609-F225-70959964E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7927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>
                <a:latin typeface="+mj-ea"/>
                <a:ea typeface="+mj-ea"/>
              </a:rPr>
              <a:t>점진적인 학습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146546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>
                <a:latin typeface="+mj-ea"/>
                <a:ea typeface="+mj-ea"/>
              </a:rPr>
              <a:t>손실 함수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88A8CD-5E4C-9869-ABFE-52F05531D241}"/>
              </a:ext>
            </a:extLst>
          </p:cNvPr>
          <p:cNvSpPr txBox="1"/>
          <p:nvPr/>
        </p:nvSpPr>
        <p:spPr>
          <a:xfrm>
            <a:off x="648001" y="1397829"/>
            <a:ext cx="7774885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j-ea"/>
                <a:ea typeface="+mj-ea"/>
              </a:rPr>
              <a:t>손실 함수</a:t>
            </a:r>
            <a:r>
              <a:rPr lang="en-US" altLang="ko-KR" sz="1400" baseline="30000" dirty="0">
                <a:latin typeface="+mj-ea"/>
                <a:ea typeface="+mj-ea"/>
              </a:rPr>
              <a:t>Loss Function</a:t>
            </a:r>
            <a:r>
              <a:rPr lang="ko-KR" altLang="en-US" sz="1400" dirty="0">
                <a:latin typeface="+mn-ea"/>
              </a:rPr>
              <a:t>는 어떤 문제에서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머신러닝 알고리즘이 얼마나 엉터리인지를 측정하는 기준</a:t>
            </a:r>
            <a:endParaRPr lang="en-US" altLang="ko-KR" sz="14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손실 함수의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값이 작을수록 좋지만 어떤 값이 최솟값인지는 알지 못함</a:t>
            </a:r>
            <a:endParaRPr lang="en-US" altLang="ko-KR" sz="14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가능한 많이 찾아보고 만족할만한 수준이라면 산을 다 내려왔다고 인정해야 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C5F283-83B0-B2AC-8E0C-06BAF290755D}"/>
              </a:ext>
            </a:extLst>
          </p:cNvPr>
          <p:cNvSpPr txBox="1"/>
          <p:nvPr/>
        </p:nvSpPr>
        <p:spPr>
          <a:xfrm>
            <a:off x="1018428" y="2629816"/>
            <a:ext cx="10405221" cy="619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※ </a:t>
            </a:r>
            <a:r>
              <a:rPr lang="ko-KR" altLang="en-US" sz="1200" dirty="0">
                <a:latin typeface="+mn-ea"/>
              </a:rPr>
              <a:t>비용함수</a:t>
            </a:r>
            <a:r>
              <a:rPr lang="en-US" altLang="ko-KR" sz="1200" dirty="0">
                <a:latin typeface="+mn-ea"/>
              </a:rPr>
              <a:t>(Cost Function)</a:t>
            </a:r>
            <a:r>
              <a:rPr lang="ko-KR" altLang="en-US" sz="1200" dirty="0">
                <a:latin typeface="+mn-ea"/>
              </a:rPr>
              <a:t>는 손실함수의 다른 말로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엄밀히 말하면 손실 함수는 샘플 하나에 대한 손실을 정의하고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비용함수는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훈련 세트에 있는 </a:t>
            </a:r>
            <a:br>
              <a:rPr lang="en-US" altLang="ko-KR" sz="1200" dirty="0">
                <a:latin typeface="+mn-ea"/>
              </a:rPr>
            </a:br>
            <a:r>
              <a:rPr lang="en-US" altLang="ko-KR" sz="1200" dirty="0">
                <a:latin typeface="+mn-ea"/>
              </a:rPr>
              <a:t>     </a:t>
            </a:r>
            <a:r>
              <a:rPr lang="ko-KR" altLang="en-US" sz="1200" dirty="0">
                <a:latin typeface="+mn-ea"/>
              </a:rPr>
              <a:t>모든 샘플에 대한 손실 함수의 합을 의미 하지만 보통 이 둘을 엄격히 구분하지 않고 섞어서 사용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D642B2-A759-7A31-48FD-A6897E18B76C}"/>
              </a:ext>
            </a:extLst>
          </p:cNvPr>
          <p:cNvSpPr txBox="1"/>
          <p:nvPr/>
        </p:nvSpPr>
        <p:spPr>
          <a:xfrm>
            <a:off x="1018429" y="3378085"/>
            <a:ext cx="89239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※ </a:t>
            </a:r>
            <a:r>
              <a:rPr lang="ko-KR" altLang="en-US" sz="1200" dirty="0">
                <a:latin typeface="+mn-ea"/>
              </a:rPr>
              <a:t>손실 함수는 미분 가능해야 함 즉</a:t>
            </a:r>
            <a:r>
              <a:rPr lang="en-US" altLang="ko-KR" sz="1200" dirty="0">
                <a:solidFill>
                  <a:srgbClr val="69258A"/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rgbClr val="69258A"/>
                </a:solidFill>
                <a:latin typeface="+mn-ea"/>
              </a:rPr>
              <a:t>연속적인 값</a:t>
            </a:r>
            <a:r>
              <a:rPr lang="ko-KR" altLang="en-US" sz="1200" dirty="0">
                <a:latin typeface="+mn-ea"/>
              </a:rPr>
              <a:t>이어야 함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C89698-32FB-7381-90FC-068694C8F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4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4484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>
                <a:latin typeface="+mj-ea"/>
                <a:ea typeface="+mj-ea"/>
              </a:rPr>
              <a:t>점진적인 학습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240001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>
                <a:latin typeface="+mj-ea"/>
                <a:ea typeface="+mj-ea"/>
              </a:rPr>
              <a:t>로지스틱 손실 함수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88A8CD-5E4C-9869-ABFE-52F05531D241}"/>
              </a:ext>
            </a:extLst>
          </p:cNvPr>
          <p:cNvSpPr txBox="1"/>
          <p:nvPr/>
        </p:nvSpPr>
        <p:spPr>
          <a:xfrm>
            <a:off x="648001" y="1397829"/>
            <a:ext cx="10009471" cy="16770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양성 클래스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타깃 </a:t>
            </a:r>
            <a:r>
              <a:rPr lang="en-US" altLang="ko-KR" sz="1400" dirty="0">
                <a:latin typeface="+mn-ea"/>
              </a:rPr>
              <a:t>= 1)</a:t>
            </a:r>
            <a:r>
              <a:rPr lang="ko-KR" altLang="en-US" sz="1400" dirty="0">
                <a:latin typeface="+mn-ea"/>
              </a:rPr>
              <a:t>일 때 손실은 </a:t>
            </a:r>
            <a:r>
              <a:rPr lang="en-US" altLang="ko-KR" sz="1400" dirty="0">
                <a:latin typeface="+mn-ea"/>
              </a:rPr>
              <a:t>–log(</a:t>
            </a:r>
            <a:r>
              <a:rPr lang="ko-KR" altLang="en-US" sz="1400" dirty="0">
                <a:latin typeface="+mn-ea"/>
              </a:rPr>
              <a:t>예측 확률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로 계산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확률이 </a:t>
            </a:r>
            <a:r>
              <a:rPr lang="en-US" altLang="ko-KR" sz="1400" dirty="0">
                <a:solidFill>
                  <a:srgbClr val="69258A"/>
                </a:solidFill>
                <a:latin typeface="+mn-ea"/>
              </a:rPr>
              <a:t>1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에서 멀어질수록 손실은 아주 큰 양수가</a:t>
            </a:r>
            <a:r>
              <a:rPr lang="ko-KR" altLang="en-US" sz="1400" dirty="0">
                <a:latin typeface="+mn-ea"/>
              </a:rPr>
              <a:t> 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음성 클래스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타깃 </a:t>
            </a:r>
            <a:r>
              <a:rPr lang="en-US" altLang="ko-KR" sz="1400" dirty="0">
                <a:latin typeface="+mn-ea"/>
              </a:rPr>
              <a:t>= 0)</a:t>
            </a:r>
            <a:r>
              <a:rPr lang="ko-KR" altLang="en-US" sz="1400" dirty="0">
                <a:latin typeface="+mn-ea"/>
              </a:rPr>
              <a:t>일 때 손실은 </a:t>
            </a:r>
            <a:r>
              <a:rPr lang="en-US" altLang="ko-KR" sz="1400" dirty="0">
                <a:latin typeface="+mn-ea"/>
              </a:rPr>
              <a:t>–log(1 – </a:t>
            </a:r>
            <a:r>
              <a:rPr lang="ko-KR" altLang="en-US" sz="1400" dirty="0">
                <a:latin typeface="+mn-ea"/>
              </a:rPr>
              <a:t>예측 확률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로 계산</a:t>
            </a:r>
            <a:r>
              <a:rPr lang="en-US" altLang="ko-KR" sz="1400" dirty="0">
                <a:latin typeface="+mn-ea"/>
              </a:rPr>
              <a:t>,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예측 확률이 </a:t>
            </a:r>
            <a:r>
              <a:rPr lang="en-US" altLang="ko-KR" sz="1400" dirty="0">
                <a:solidFill>
                  <a:srgbClr val="69258A"/>
                </a:solidFill>
                <a:latin typeface="+mn-ea"/>
              </a:rPr>
              <a:t>0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에서 멀어질수록 손실은 아주 큰 양수</a:t>
            </a:r>
            <a:r>
              <a:rPr lang="ko-KR" altLang="en-US" sz="1400" dirty="0">
                <a:latin typeface="+mn-ea"/>
              </a:rPr>
              <a:t>가 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 손실 함수를 </a:t>
            </a:r>
            <a:r>
              <a:rPr lang="ko-KR" altLang="en-US" sz="1400" dirty="0">
                <a:solidFill>
                  <a:srgbClr val="69258A"/>
                </a:solidFill>
                <a:latin typeface="+mj-ea"/>
                <a:ea typeface="+mj-ea"/>
              </a:rPr>
              <a:t>로지스틱 손실 함수</a:t>
            </a:r>
            <a:r>
              <a:rPr lang="en-US" altLang="ko-KR" sz="1400" baseline="30000" dirty="0">
                <a:solidFill>
                  <a:srgbClr val="69258A"/>
                </a:solidFill>
                <a:latin typeface="+mj-ea"/>
                <a:ea typeface="+mj-ea"/>
              </a:rPr>
              <a:t>Logistic Loss Function</a:t>
            </a:r>
            <a:r>
              <a:rPr lang="ko-KR" altLang="en-US" sz="1400" dirty="0">
                <a:solidFill>
                  <a:srgbClr val="69258A"/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n-ea"/>
              </a:rPr>
              <a:t>또는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solidFill>
                  <a:srgbClr val="69258A"/>
                </a:solidFill>
                <a:latin typeface="+mj-ea"/>
                <a:ea typeface="+mj-ea"/>
              </a:rPr>
              <a:t>이진 </a:t>
            </a:r>
            <a:r>
              <a:rPr lang="ko-KR" altLang="en-US" sz="1400" dirty="0" err="1">
                <a:solidFill>
                  <a:srgbClr val="69258A"/>
                </a:solidFill>
                <a:latin typeface="+mj-ea"/>
                <a:ea typeface="+mj-ea"/>
              </a:rPr>
              <a:t>크로스엔트로피</a:t>
            </a:r>
            <a:r>
              <a:rPr lang="ko-KR" altLang="en-US" sz="1400" dirty="0">
                <a:solidFill>
                  <a:srgbClr val="69258A"/>
                </a:solidFill>
                <a:latin typeface="+mj-ea"/>
                <a:ea typeface="+mj-ea"/>
              </a:rPr>
              <a:t> 손실 함수</a:t>
            </a:r>
            <a:r>
              <a:rPr lang="en-US" altLang="ko-KR" sz="1400" baseline="30000" dirty="0">
                <a:solidFill>
                  <a:srgbClr val="69258A"/>
                </a:solidFill>
                <a:latin typeface="+mj-ea"/>
                <a:ea typeface="+mj-ea"/>
              </a:rPr>
              <a:t>Binary Cross-Entropy Loss Function</a:t>
            </a:r>
            <a:r>
              <a:rPr lang="ko-KR" altLang="en-US" sz="1400" dirty="0">
                <a:latin typeface="+mn-ea"/>
              </a:rPr>
              <a:t>라고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다중 분류에서 사용하는 손실 함수를 </a:t>
            </a:r>
            <a:r>
              <a:rPr lang="ko-KR" altLang="en-US" sz="1400" dirty="0" err="1">
                <a:solidFill>
                  <a:srgbClr val="69258A"/>
                </a:solidFill>
                <a:latin typeface="+mj-ea"/>
                <a:ea typeface="+mj-ea"/>
              </a:rPr>
              <a:t>크로스엔트로피</a:t>
            </a:r>
            <a:r>
              <a:rPr lang="ko-KR" altLang="en-US" sz="1400" dirty="0">
                <a:solidFill>
                  <a:srgbClr val="69258A"/>
                </a:solidFill>
                <a:latin typeface="+mj-ea"/>
                <a:ea typeface="+mj-ea"/>
              </a:rPr>
              <a:t> 손실 함수</a:t>
            </a:r>
            <a:r>
              <a:rPr lang="en-US" altLang="ko-KR" sz="1400" baseline="30000" dirty="0">
                <a:solidFill>
                  <a:srgbClr val="69258A"/>
                </a:solidFill>
                <a:latin typeface="+mj-ea"/>
                <a:ea typeface="+mj-ea"/>
              </a:rPr>
              <a:t>Cross-Entropy Loss Function</a:t>
            </a:r>
            <a:r>
              <a:rPr lang="en-US" altLang="ko-KR" sz="1400" dirty="0">
                <a:solidFill>
                  <a:srgbClr val="69258A"/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n-ea"/>
              </a:rPr>
              <a:t>라고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손실 함수를 만들거나 직접 계산할 필요 없지만 손실 함수가 무엇인지</a:t>
            </a:r>
            <a:r>
              <a:rPr lang="en-US" altLang="ko-KR" sz="1400" dirty="0">
                <a:solidFill>
                  <a:srgbClr val="69258A"/>
                </a:solidFill>
                <a:latin typeface="+mn-ea"/>
              </a:rPr>
              <a:t>,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왜 정의를 해야 하는지 이해하는 것이 중요</a:t>
            </a:r>
            <a:endParaRPr lang="en-US" altLang="ko-KR" sz="1400" dirty="0">
              <a:solidFill>
                <a:srgbClr val="69258A"/>
              </a:solidFill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5B0A25F-597C-85F4-9804-851F07D05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8145" y="3429000"/>
            <a:ext cx="3855710" cy="2787343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33DC2A66-3D03-E268-D226-9C43DEE65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5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4654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216758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800" dirty="0" err="1">
                <a:latin typeface="+mj-ea"/>
                <a:ea typeface="+mj-ea"/>
              </a:rPr>
              <a:t>SGDClassifier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256E1D-3F5B-908D-75CC-E7D8088C4017}"/>
              </a:ext>
            </a:extLst>
          </p:cNvPr>
          <p:cNvSpPr txBox="1"/>
          <p:nvPr/>
        </p:nvSpPr>
        <p:spPr>
          <a:xfrm>
            <a:off x="192228" y="100159"/>
            <a:ext cx="35814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en-US" altLang="ko-KR" sz="3200" dirty="0" err="1">
                <a:latin typeface="+mj-ea"/>
                <a:ea typeface="+mj-ea"/>
              </a:rPr>
              <a:t>SGDClassifier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907823-A441-F7B0-F222-97CF55DC6AF6}"/>
              </a:ext>
            </a:extLst>
          </p:cNvPr>
          <p:cNvSpPr txBox="1"/>
          <p:nvPr/>
        </p:nvSpPr>
        <p:spPr>
          <a:xfrm>
            <a:off x="648001" y="1397829"/>
            <a:ext cx="7749237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fish_csv_data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파일에서 </a:t>
            </a:r>
            <a:r>
              <a:rPr lang="en-US" altLang="ko-KR" sz="1400" dirty="0">
                <a:latin typeface="+mn-ea"/>
              </a:rPr>
              <a:t>pandas </a:t>
            </a:r>
            <a:r>
              <a:rPr lang="ko-KR" altLang="en-US" sz="1400" dirty="0">
                <a:latin typeface="+mn-ea"/>
              </a:rPr>
              <a:t>데이터프레임을 </a:t>
            </a:r>
            <a:r>
              <a:rPr lang="ko-KR" altLang="en-US" sz="1400" dirty="0" err="1">
                <a:latin typeface="+mn-ea"/>
              </a:rPr>
              <a:t>만들어줌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Species </a:t>
            </a:r>
            <a:r>
              <a:rPr lang="ko-KR" altLang="en-US" sz="1400" dirty="0">
                <a:latin typeface="+mn-ea"/>
              </a:rPr>
              <a:t>열을 제외한 나머지 </a:t>
            </a:r>
            <a:r>
              <a:rPr lang="en-US" altLang="ko-KR" sz="1400" dirty="0">
                <a:latin typeface="+mn-ea"/>
              </a:rPr>
              <a:t>5</a:t>
            </a:r>
            <a:r>
              <a:rPr lang="ko-KR" altLang="en-US" sz="1400" dirty="0">
                <a:latin typeface="+mn-ea"/>
              </a:rPr>
              <a:t>개는 입력 데이터로 사용하고</a:t>
            </a:r>
            <a:r>
              <a:rPr lang="en-US" altLang="ko-KR" sz="1400" dirty="0">
                <a:latin typeface="+mn-ea"/>
              </a:rPr>
              <a:t>,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Species </a:t>
            </a:r>
            <a:r>
              <a:rPr lang="ko-KR" altLang="en-US" sz="1400" dirty="0">
                <a:latin typeface="+mn-ea"/>
              </a:rPr>
              <a:t>열은 타깃 데이터로 사용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5C2E42-F73D-F799-C831-90890C94832E}"/>
              </a:ext>
            </a:extLst>
          </p:cNvPr>
          <p:cNvSpPr txBox="1"/>
          <p:nvPr/>
        </p:nvSpPr>
        <p:spPr>
          <a:xfrm>
            <a:off x="648001" y="3429000"/>
            <a:ext cx="7380547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사이킷런의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 err="1">
                <a:latin typeface="+mn-ea"/>
              </a:rPr>
              <a:t>train_test_split</a:t>
            </a:r>
            <a:r>
              <a:rPr lang="en-US" altLang="ko-KR" sz="1400" dirty="0">
                <a:latin typeface="+mn-ea"/>
              </a:rPr>
              <a:t>() </a:t>
            </a:r>
            <a:r>
              <a:rPr lang="ko-KR" altLang="en-US" sz="1400" dirty="0">
                <a:latin typeface="+mn-ea"/>
              </a:rPr>
              <a:t>함수를 사용해 이 데이터를 훈련 세트와 테스트 세트로 나눔</a:t>
            </a:r>
            <a:endParaRPr lang="en-US" altLang="ko-KR" sz="1400" dirty="0">
              <a:latin typeface="+mn-ea"/>
            </a:endParaRP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806BCA5A-603F-F408-3E84-1A36B4A9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6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7A6704-5509-9CA5-7284-364DD66F9E87}"/>
              </a:ext>
            </a:extLst>
          </p:cNvPr>
          <p:cNvSpPr txBox="1"/>
          <p:nvPr/>
        </p:nvSpPr>
        <p:spPr>
          <a:xfrm>
            <a:off x="1027848" y="2080472"/>
            <a:ext cx="9805615" cy="1077218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pandas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pd</a:t>
            </a:r>
            <a:b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fish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https://bit.ly/fish_csv_data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fish_input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fish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[['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Weight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','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','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Diagonal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','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','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']].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to_numpy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fish_target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fish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Species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to_numpy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0DFD5F-0BCE-B028-BC63-CA14A31A3A9B}"/>
              </a:ext>
            </a:extLst>
          </p:cNvPr>
          <p:cNvSpPr txBox="1"/>
          <p:nvPr/>
        </p:nvSpPr>
        <p:spPr>
          <a:xfrm>
            <a:off x="1027848" y="4004241"/>
            <a:ext cx="9805615" cy="1077218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model_selection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train_test_split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train_input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test_input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train_target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test_target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train_test_split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fish_input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fish_target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random_state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42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152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216758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800" dirty="0" err="1">
                <a:latin typeface="+mj-ea"/>
                <a:ea typeface="+mj-ea"/>
              </a:rPr>
              <a:t>SGDClassifier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256E1D-3F5B-908D-75CC-E7D8088C4017}"/>
              </a:ext>
            </a:extLst>
          </p:cNvPr>
          <p:cNvSpPr txBox="1"/>
          <p:nvPr/>
        </p:nvSpPr>
        <p:spPr>
          <a:xfrm>
            <a:off x="192228" y="100159"/>
            <a:ext cx="35814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en-US" altLang="ko-KR" sz="3200" dirty="0" err="1">
                <a:latin typeface="+mj-ea"/>
                <a:ea typeface="+mj-ea"/>
              </a:rPr>
              <a:t>SGDClassifier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907823-A441-F7B0-F222-97CF55DC6AF6}"/>
              </a:ext>
            </a:extLst>
          </p:cNvPr>
          <p:cNvSpPr txBox="1"/>
          <p:nvPr/>
        </p:nvSpPr>
        <p:spPr>
          <a:xfrm>
            <a:off x="648001" y="1397829"/>
            <a:ext cx="5081840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훈련 세트와 테스트 세트의 특성을 표준화 전처리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훈련 세트에서 학습한 통계 값으로 테스트 세트도 변환해야 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5C2E42-F73D-F799-C831-90890C94832E}"/>
              </a:ext>
            </a:extLst>
          </p:cNvPr>
          <p:cNvSpPr txBox="1"/>
          <p:nvPr/>
        </p:nvSpPr>
        <p:spPr>
          <a:xfrm>
            <a:off x="648001" y="3981450"/>
            <a:ext cx="5219699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사이킷런의</a:t>
            </a:r>
            <a:r>
              <a:rPr lang="ko-KR" altLang="en-US" sz="1400" dirty="0">
                <a:latin typeface="+mn-ea"/>
              </a:rPr>
              <a:t> 대표적인 분류용 클래스 </a:t>
            </a:r>
            <a:r>
              <a:rPr lang="en-US" altLang="ko-KR" sz="1400" dirty="0" err="1">
                <a:latin typeface="+mn-ea"/>
              </a:rPr>
              <a:t>SDGClassifier</a:t>
            </a:r>
            <a:r>
              <a:rPr lang="ko-KR" altLang="en-US" sz="1400" dirty="0">
                <a:latin typeface="+mn-ea"/>
              </a:rPr>
              <a:t>를 </a:t>
            </a:r>
            <a:r>
              <a:rPr lang="ko-KR" altLang="en-US" sz="1400" dirty="0" err="1">
                <a:latin typeface="+mn-ea"/>
              </a:rPr>
              <a:t>임포트</a:t>
            </a:r>
            <a:endParaRPr lang="en-US" altLang="ko-KR" sz="14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B1CCB2-CC64-A558-294C-E22A744A6F8C}"/>
              </a:ext>
            </a:extLst>
          </p:cNvPr>
          <p:cNvSpPr txBox="1"/>
          <p:nvPr/>
        </p:nvSpPr>
        <p:spPr>
          <a:xfrm>
            <a:off x="1106227" y="4567287"/>
            <a:ext cx="6478940" cy="338554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linear_model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SGDClassifier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CF2B2D-561E-D07A-6BCF-278CF3E7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7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5CDA3D-7965-5553-D0B1-3C23F5ABA2DA}"/>
              </a:ext>
            </a:extLst>
          </p:cNvPr>
          <p:cNvSpPr txBox="1"/>
          <p:nvPr/>
        </p:nvSpPr>
        <p:spPr>
          <a:xfrm>
            <a:off x="1106227" y="2105395"/>
            <a:ext cx="6478940" cy="156966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preprocessing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StandardScaler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ss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StandardScaler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fit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train_input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train_scaled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train_input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test_scaled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test_input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272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216758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800" dirty="0" err="1">
                <a:latin typeface="+mj-ea"/>
                <a:ea typeface="+mj-ea"/>
              </a:rPr>
              <a:t>SGDClassifier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256E1D-3F5B-908D-75CC-E7D8088C4017}"/>
              </a:ext>
            </a:extLst>
          </p:cNvPr>
          <p:cNvSpPr txBox="1"/>
          <p:nvPr/>
        </p:nvSpPr>
        <p:spPr>
          <a:xfrm>
            <a:off x="192228" y="100159"/>
            <a:ext cx="35814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en-US" altLang="ko-KR" sz="3200" dirty="0" err="1">
                <a:latin typeface="+mj-ea"/>
                <a:ea typeface="+mj-ea"/>
              </a:rPr>
              <a:t>SGDClassifier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06BB80-75C8-D8EB-CF4F-A5CFBDBA8B0E}"/>
              </a:ext>
            </a:extLst>
          </p:cNvPr>
          <p:cNvSpPr txBox="1"/>
          <p:nvPr/>
        </p:nvSpPr>
        <p:spPr>
          <a:xfrm>
            <a:off x="1106226" y="2582444"/>
            <a:ext cx="10034904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D2Coding" panose="020B0609020101020101" pitchFamily="49" charset="-127"/>
              </a:rPr>
              <a:t>&gt;&gt; </a:t>
            </a:r>
            <a:r>
              <a:rPr lang="en-US" altLang="ko-KR" sz="1400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D2Coding" panose="020B0609020101020101" pitchFamily="49" charset="-127"/>
              </a:rPr>
              <a:t>0.773109243697479 0.775</a:t>
            </a:r>
            <a:endParaRPr lang="ko-KR" altLang="en-US" sz="1400" dirty="0"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C37E4F-CAF6-5D04-C803-5EF13109E45E}"/>
              </a:ext>
            </a:extLst>
          </p:cNvPr>
          <p:cNvSpPr txBox="1"/>
          <p:nvPr/>
        </p:nvSpPr>
        <p:spPr>
          <a:xfrm>
            <a:off x="1005452" y="2962490"/>
            <a:ext cx="5799986" cy="896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>
                <a:latin typeface="+mn-ea"/>
              </a:rPr>
              <a:t>SGDClassifier</a:t>
            </a:r>
            <a:r>
              <a:rPr lang="ko-KR" altLang="en-US" sz="1200" dirty="0">
                <a:latin typeface="+mn-ea"/>
              </a:rPr>
              <a:t>의 객체를 만들 때 </a:t>
            </a:r>
            <a:r>
              <a:rPr lang="en-US" altLang="ko-KR" sz="1200" dirty="0">
                <a:latin typeface="+mn-ea"/>
              </a:rPr>
              <a:t>2</a:t>
            </a:r>
            <a:r>
              <a:rPr lang="ko-KR" altLang="en-US" sz="1200" dirty="0">
                <a:latin typeface="+mn-ea"/>
              </a:rPr>
              <a:t>개의 매개변수를 지정함</a:t>
            </a:r>
            <a:endParaRPr lang="en-US" altLang="ko-KR" sz="12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+mn-ea"/>
              </a:rPr>
              <a:t>loss</a:t>
            </a:r>
            <a:r>
              <a:rPr lang="ko-KR" altLang="en-US" sz="1200" dirty="0">
                <a:latin typeface="+mn-ea"/>
              </a:rPr>
              <a:t>는 손실 함수의 종류를 지정</a:t>
            </a:r>
            <a:r>
              <a:rPr lang="en-US" altLang="ko-KR" sz="1200" dirty="0">
                <a:latin typeface="+mn-ea"/>
              </a:rPr>
              <a:t>, loss = 'log'</a:t>
            </a:r>
            <a:r>
              <a:rPr lang="ko-KR" altLang="en-US" sz="1200" dirty="0">
                <a:latin typeface="+mn-ea"/>
              </a:rPr>
              <a:t>로 지정하여 로지스틱 손실 함수를 지정</a:t>
            </a:r>
            <a:endParaRPr lang="en-US" altLang="ko-KR" sz="12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>
                <a:latin typeface="+mn-ea"/>
              </a:rPr>
              <a:t>max_iter</a:t>
            </a:r>
            <a:r>
              <a:rPr lang="ko-KR" altLang="en-US" sz="1200" dirty="0">
                <a:latin typeface="+mn-ea"/>
              </a:rPr>
              <a:t>는 수행할 </a:t>
            </a:r>
            <a:r>
              <a:rPr lang="ko-KR" altLang="en-US" sz="1200" dirty="0" err="1">
                <a:latin typeface="+mn-ea"/>
              </a:rPr>
              <a:t>에포크</a:t>
            </a:r>
            <a:r>
              <a:rPr lang="ko-KR" altLang="en-US" sz="1200" dirty="0">
                <a:latin typeface="+mn-ea"/>
              </a:rPr>
              <a:t> 횟수를 지정</a:t>
            </a:r>
            <a:endParaRPr lang="en-US" altLang="ko-KR" sz="12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DD166E-98B8-87D8-DC1B-9387A97ECBC8}"/>
              </a:ext>
            </a:extLst>
          </p:cNvPr>
          <p:cNvSpPr txBox="1"/>
          <p:nvPr/>
        </p:nvSpPr>
        <p:spPr>
          <a:xfrm>
            <a:off x="1106226" y="6116855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D2Coding" panose="020B0609020101020101" pitchFamily="49" charset="-127"/>
              </a:rPr>
              <a:t>&gt;&gt; </a:t>
            </a:r>
            <a:r>
              <a:rPr lang="en-US" altLang="ko-KR" sz="1400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D2Coding" panose="020B0609020101020101" pitchFamily="49" charset="-127"/>
              </a:rPr>
              <a:t>0.8151260504201681 0.85</a:t>
            </a:r>
            <a:endParaRPr lang="ko-KR" altLang="en-US" sz="1400" dirty="0"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7C968F-3DCA-7194-CF4C-D3888397548F}"/>
              </a:ext>
            </a:extLst>
          </p:cNvPr>
          <p:cNvSpPr txBox="1"/>
          <p:nvPr/>
        </p:nvSpPr>
        <p:spPr>
          <a:xfrm>
            <a:off x="648001" y="3981450"/>
            <a:ext cx="11306300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확률적 경사 하강법은 점진적 학습이 가능</a:t>
            </a:r>
            <a:r>
              <a:rPr lang="ko-KR" altLang="en-US" sz="1400" dirty="0">
                <a:latin typeface="+mn-ea"/>
              </a:rPr>
              <a:t>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SGDClassifier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객체를 다시 만들지 않고 훈련한 모델 </a:t>
            </a:r>
            <a:r>
              <a:rPr lang="en-US" altLang="ko-KR" sz="1400" dirty="0" err="1">
                <a:latin typeface="+mn-ea"/>
              </a:rPr>
              <a:t>sc</a:t>
            </a:r>
            <a:r>
              <a:rPr lang="ko-KR" altLang="en-US" sz="1400" dirty="0">
                <a:latin typeface="+mn-ea"/>
              </a:rPr>
              <a:t>를 추가로 더 훈련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모델을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이어서 훈련할 때는 </a:t>
            </a:r>
            <a:r>
              <a:rPr lang="en-US" altLang="ko-KR" sz="1400" dirty="0" err="1">
                <a:latin typeface="+mj-ea"/>
                <a:ea typeface="+mj-ea"/>
              </a:rPr>
              <a:t>partial_fit</a:t>
            </a:r>
            <a:r>
              <a:rPr lang="en-US" altLang="ko-KR" sz="1400" dirty="0">
                <a:latin typeface="+mj-ea"/>
                <a:ea typeface="+mj-ea"/>
              </a:rPr>
              <a:t>() </a:t>
            </a:r>
            <a:r>
              <a:rPr lang="ko-KR" altLang="en-US" sz="1400" dirty="0">
                <a:latin typeface="+mn-ea"/>
              </a:rPr>
              <a:t>메서드를 사용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이 메서드는 </a:t>
            </a:r>
            <a:r>
              <a:rPr lang="en-US" altLang="ko-KR" sz="1400" dirty="0">
                <a:latin typeface="+mn-ea"/>
              </a:rPr>
              <a:t>fit() </a:t>
            </a:r>
            <a:r>
              <a:rPr lang="ko-KR" altLang="en-US" sz="1400" dirty="0">
                <a:latin typeface="+mn-ea"/>
              </a:rPr>
              <a:t>메서드와 사용법이 같지만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호출할 때마다 </a:t>
            </a:r>
            <a:r>
              <a:rPr lang="en-US" altLang="ko-KR" sz="1400" dirty="0">
                <a:solidFill>
                  <a:srgbClr val="69258A"/>
                </a:solidFill>
                <a:latin typeface="+mn-ea"/>
              </a:rPr>
              <a:t>1 </a:t>
            </a:r>
            <a:r>
              <a:rPr lang="ko-KR" altLang="en-US" sz="1400" dirty="0" err="1">
                <a:solidFill>
                  <a:srgbClr val="69258A"/>
                </a:solidFill>
                <a:latin typeface="+mn-ea"/>
              </a:rPr>
              <a:t>에포크씩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 이어 훈련 </a:t>
            </a:r>
            <a:r>
              <a:rPr lang="ko-KR" altLang="en-US" sz="1400" dirty="0">
                <a:latin typeface="+mn-ea"/>
              </a:rPr>
              <a:t>가능</a:t>
            </a:r>
            <a:endParaRPr lang="en-US" altLang="ko-KR" sz="1400" dirty="0">
              <a:latin typeface="+mn-ea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D934662E-4D8D-9412-528D-5E2F12CD9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8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D3582E-C6D2-197E-CD2E-DECACCA29FBE}"/>
              </a:ext>
            </a:extLst>
          </p:cNvPr>
          <p:cNvSpPr txBox="1"/>
          <p:nvPr/>
        </p:nvSpPr>
        <p:spPr>
          <a:xfrm>
            <a:off x="1106226" y="1309846"/>
            <a:ext cx="10034904" cy="1077218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 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SGDClassifier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altLang="ko-KR" sz="1600" b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log_loss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max_iter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random_state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42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fit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test_scaled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test_target</a:t>
            </a:r>
            <a:r>
              <a:rPr lang="en-US" altLang="ko-KR" sz="1600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600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5DA915-2187-72EB-36DE-C0A80EA991D7}"/>
              </a:ext>
            </a:extLst>
          </p:cNvPr>
          <p:cNvSpPr txBox="1"/>
          <p:nvPr/>
        </p:nvSpPr>
        <p:spPr>
          <a:xfrm>
            <a:off x="1106226" y="5065844"/>
            <a:ext cx="10034904" cy="92333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partial_fit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train_scaled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train_target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ko-KR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train_scaled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train_target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test_scaled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test_target</a:t>
            </a:r>
            <a:r>
              <a:rPr lang="en-US" altLang="ko-KR" b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b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347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41F7D7-BFF1-4E8D-2109-5D2A606C4BDE}"/>
              </a:ext>
            </a:extLst>
          </p:cNvPr>
          <p:cNvSpPr txBox="1"/>
          <p:nvPr/>
        </p:nvSpPr>
        <p:spPr>
          <a:xfrm>
            <a:off x="307111" y="858228"/>
            <a:ext cx="289374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에포크와</a:t>
            </a:r>
            <a:r>
              <a:rPr lang="ko-KR" altLang="en-US" sz="1800" dirty="0">
                <a:latin typeface="+mj-ea"/>
                <a:ea typeface="+mj-ea"/>
              </a:rPr>
              <a:t> 과대</a:t>
            </a:r>
            <a:r>
              <a:rPr lang="en-US" altLang="ko-KR" sz="1800" dirty="0">
                <a:latin typeface="+mj-ea"/>
                <a:ea typeface="+mj-ea"/>
              </a:rPr>
              <a:t>/</a:t>
            </a:r>
            <a:r>
              <a:rPr lang="ko-KR" altLang="en-US" sz="1800" dirty="0">
                <a:latin typeface="+mj-ea"/>
                <a:ea typeface="+mj-ea"/>
              </a:rPr>
              <a:t>과소적합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FD03B-D654-95EC-3D41-34BEFEECAAE2}"/>
              </a:ext>
            </a:extLst>
          </p:cNvPr>
          <p:cNvSpPr txBox="1"/>
          <p:nvPr/>
        </p:nvSpPr>
        <p:spPr>
          <a:xfrm>
            <a:off x="192228" y="100159"/>
            <a:ext cx="4870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에포크와</a:t>
            </a:r>
            <a:r>
              <a:rPr lang="ko-KR" altLang="en-US" sz="3200" dirty="0">
                <a:latin typeface="+mj-ea"/>
                <a:ea typeface="+mj-ea"/>
              </a:rPr>
              <a:t> 과대</a:t>
            </a:r>
            <a:r>
              <a:rPr lang="en-US" altLang="ko-KR" sz="3200" dirty="0">
                <a:latin typeface="+mj-ea"/>
                <a:ea typeface="+mj-ea"/>
              </a:rPr>
              <a:t>/</a:t>
            </a:r>
            <a:r>
              <a:rPr lang="ko-KR" altLang="en-US" sz="3200" dirty="0">
                <a:latin typeface="+mj-ea"/>
                <a:ea typeface="+mj-ea"/>
              </a:rPr>
              <a:t>과소적합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18BCAA-7E6F-216E-F41A-9A779CE38E22}"/>
              </a:ext>
            </a:extLst>
          </p:cNvPr>
          <p:cNvSpPr txBox="1"/>
          <p:nvPr/>
        </p:nvSpPr>
        <p:spPr>
          <a:xfrm>
            <a:off x="648001" y="1397829"/>
            <a:ext cx="11251798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확률적 경사 하강법을 사용한 모델은 </a:t>
            </a:r>
            <a:r>
              <a:rPr lang="ko-KR" altLang="en-US" sz="1400" dirty="0" err="1">
                <a:solidFill>
                  <a:srgbClr val="69258A"/>
                </a:solidFill>
                <a:latin typeface="+mn-ea"/>
              </a:rPr>
              <a:t>에포크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 횟수에 따라 </a:t>
            </a:r>
            <a:r>
              <a:rPr lang="ko-KR" altLang="en-US" sz="1400" dirty="0">
                <a:latin typeface="+mn-ea"/>
              </a:rPr>
              <a:t>과소적합이나 과대적합이 될 수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적은 </a:t>
            </a:r>
            <a:r>
              <a:rPr lang="ko-KR" altLang="en-US" sz="1400" dirty="0" err="1">
                <a:latin typeface="+mn-ea"/>
              </a:rPr>
              <a:t>에포크</a:t>
            </a:r>
            <a:r>
              <a:rPr lang="ko-KR" altLang="en-US" sz="1400" dirty="0">
                <a:latin typeface="+mn-ea"/>
              </a:rPr>
              <a:t> 횟수 동안에 훈련한 모델은 훈련 세트와 테스트 세트에 잘 맞지 않는 </a:t>
            </a:r>
            <a:r>
              <a:rPr lang="ko-KR" altLang="en-US" sz="1400" dirty="0" err="1">
                <a:latin typeface="+mn-ea"/>
              </a:rPr>
              <a:t>과소적합된</a:t>
            </a:r>
            <a:r>
              <a:rPr lang="ko-KR" altLang="en-US" sz="1400" dirty="0">
                <a:latin typeface="+mn-ea"/>
              </a:rPr>
              <a:t> 모델일 가능성이 높음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반대로 많은 </a:t>
            </a:r>
            <a:r>
              <a:rPr lang="ko-KR" altLang="en-US" sz="1400" dirty="0" err="1">
                <a:latin typeface="+mn-ea"/>
              </a:rPr>
              <a:t>에포크</a:t>
            </a:r>
            <a:r>
              <a:rPr lang="ko-KR" altLang="en-US" sz="1400" dirty="0">
                <a:latin typeface="+mn-ea"/>
              </a:rPr>
              <a:t> 횟수 동안에 훈련한 모델은 훈련 세트에 너무 잘 맞아 테스트 세트에는 오히려 점수가 나쁜 </a:t>
            </a:r>
            <a:r>
              <a:rPr lang="ko-KR" altLang="en-US" sz="1400" dirty="0" err="1">
                <a:latin typeface="+mn-ea"/>
              </a:rPr>
              <a:t>과대적합된</a:t>
            </a:r>
            <a:r>
              <a:rPr lang="ko-KR" altLang="en-US" sz="1400" dirty="0">
                <a:latin typeface="+mn-ea"/>
              </a:rPr>
              <a:t> 모델일 가능성이 높음</a:t>
            </a:r>
            <a:endParaRPr lang="en-US" altLang="ko-KR" sz="1400" dirty="0">
              <a:latin typeface="+mn-ea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2CF7521-CAB5-5C20-8746-3A781483E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698" y="3246516"/>
            <a:ext cx="3554603" cy="236585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24680C99-6881-EA4A-0CBC-4763F0C95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9</a:t>
            </a:fld>
            <a:r>
              <a:rPr lang="ko-KR" altLang="en-US"/>
              <a:t> </a:t>
            </a:r>
            <a:r>
              <a:rPr lang="en-US" altLang="ko-KR"/>
              <a:t>/ 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8450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 D2Coding">
      <a:majorFont>
        <a:latin typeface="D2Coding"/>
        <a:ea typeface="나눔스퀘어 네오 Bold"/>
        <a:cs typeface=""/>
      </a:majorFont>
      <a:minorFont>
        <a:latin typeface="D2Coding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3388</TotalTime>
  <Words>1547</Words>
  <Application>Microsoft Office PowerPoint</Application>
  <PresentationFormat>와이드스크린</PresentationFormat>
  <Paragraphs>146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Arial</vt:lpstr>
      <vt:lpstr>나눔스퀘어 네오 Regular</vt:lpstr>
      <vt:lpstr>Wingdings</vt:lpstr>
      <vt:lpstr>D2Coding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</dc:title>
  <dc:creator>이 민규</dc:creator>
  <cp:lastModifiedBy>임영선</cp:lastModifiedBy>
  <cp:revision>129</cp:revision>
  <dcterms:created xsi:type="dcterms:W3CDTF">2022-03-07T11:10:45Z</dcterms:created>
  <dcterms:modified xsi:type="dcterms:W3CDTF">2024-05-29T10:11:46Z</dcterms:modified>
</cp:coreProperties>
</file>

<file path=docProps/thumbnail.jpeg>
</file>